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51"/>
  </p:notesMasterIdLst>
  <p:sldIdLst>
    <p:sldId id="335" r:id="rId3"/>
    <p:sldId id="544" r:id="rId4"/>
    <p:sldId id="257" r:id="rId5"/>
    <p:sldId id="263" r:id="rId6"/>
    <p:sldId id="524" r:id="rId7"/>
    <p:sldId id="579" r:id="rId8"/>
    <p:sldId id="584" r:id="rId9"/>
    <p:sldId id="353" r:id="rId10"/>
    <p:sldId id="578" r:id="rId11"/>
    <p:sldId id="427" r:id="rId12"/>
    <p:sldId id="582" r:id="rId13"/>
    <p:sldId id="352" r:id="rId14"/>
    <p:sldId id="351" r:id="rId15"/>
    <p:sldId id="270" r:id="rId16"/>
    <p:sldId id="269" r:id="rId17"/>
    <p:sldId id="386" r:id="rId18"/>
    <p:sldId id="580" r:id="rId19"/>
    <p:sldId id="387" r:id="rId20"/>
    <p:sldId id="275" r:id="rId21"/>
    <p:sldId id="568" r:id="rId22"/>
    <p:sldId id="392" r:id="rId23"/>
    <p:sldId id="541" r:id="rId24"/>
    <p:sldId id="569" r:id="rId25"/>
    <p:sldId id="581" r:id="rId26"/>
    <p:sldId id="577" r:id="rId27"/>
    <p:sldId id="530" r:id="rId28"/>
    <p:sldId id="531" r:id="rId29"/>
    <p:sldId id="571" r:id="rId30"/>
    <p:sldId id="573" r:id="rId31"/>
    <p:sldId id="566" r:id="rId32"/>
    <p:sldId id="411" r:id="rId33"/>
    <p:sldId id="338" r:id="rId34"/>
    <p:sldId id="294" r:id="rId35"/>
    <p:sldId id="295" r:id="rId36"/>
    <p:sldId id="296" r:id="rId37"/>
    <p:sldId id="481" r:id="rId38"/>
    <p:sldId id="482" r:id="rId39"/>
    <p:sldId id="483" r:id="rId40"/>
    <p:sldId id="576" r:id="rId41"/>
    <p:sldId id="316" r:id="rId42"/>
    <p:sldId id="567" r:id="rId43"/>
    <p:sldId id="318" r:id="rId44"/>
    <p:sldId id="575" r:id="rId45"/>
    <p:sldId id="319" r:id="rId46"/>
    <p:sldId id="502" r:id="rId47"/>
    <p:sldId id="538" r:id="rId48"/>
    <p:sldId id="539" r:id="rId49"/>
    <p:sldId id="321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3E3"/>
    <a:srgbClr val="299E33"/>
    <a:srgbClr val="712A28"/>
    <a:srgbClr val="D5E3CF"/>
    <a:srgbClr val="3E6F53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4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38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G:\.shortcut-targets-by-id\1RO8he6UURmgugZGQsPmJrtMyfoeoLvx0\ICTE\Proyectos\MURCIA\Murcia%20Proyectos%20Q%20y%20S%202022\02.%20DESARROLLO\4.%20SISTEMA%20GESTI&#211;N_%20S\An&#225;lisis%20de%20priorizaci&#243;n%20OD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% 2022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% </c:v>
                </c:pt>
              </c:strCache>
            </c:strRef>
          </c:tx>
          <c:spPr>
            <a:solidFill>
              <a:srgbClr val="D5E3CF"/>
            </a:solidFill>
          </c:spPr>
          <c:dPt>
            <c:idx val="0"/>
            <c:bubble3D val="0"/>
            <c:spPr>
              <a:solidFill>
                <a:srgbClr val="712A28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37F-46DC-A320-F262974EAEA2}"/>
              </c:ext>
            </c:extLst>
          </c:dPt>
          <c:dPt>
            <c:idx val="1"/>
            <c:bubble3D val="0"/>
            <c:spPr>
              <a:solidFill>
                <a:srgbClr val="EBE3E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537F-46DC-A320-F262974EAEA2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fld id="{F15ACC43-6A1F-4596-B040-F7FF44B8ECC4}" type="PERCENTAGE">
                      <a:rPr lang="en-US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/>
                      <a:t>[PORCENTAJE]</a:t>
                    </a:fld>
                    <a:endParaRPr lang="es-ES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37F-46DC-A320-F262974EAE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3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7F-46DC-A320-F262974EAEA2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'3. MATRIZ DE PRIORIZACIÓN '!$B$11</c:f>
              <c:strCache>
                <c:ptCount val="1"/>
                <c:pt idx="0">
                  <c:v>Puntuación para la empresa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'3. MATRIZ DE PRIORIZACIÓN '!$C$10:$M$10</c:f>
              <c:numCache>
                <c:formatCode>General</c:formatCode>
                <c:ptCount val="11"/>
                <c:pt idx="0">
                  <c:v>1</c:v>
                </c:pt>
                <c:pt idx="1">
                  <c:v>4</c:v>
                </c:pt>
                <c:pt idx="2">
                  <c:v>5</c:v>
                </c:pt>
                <c:pt idx="3">
                  <c:v>5</c:v>
                </c:pt>
                <c:pt idx="4">
                  <c:v>1</c:v>
                </c:pt>
                <c:pt idx="5">
                  <c:v>1</c:v>
                </c:pt>
                <c:pt idx="6">
                  <c:v>5</c:v>
                </c:pt>
                <c:pt idx="7">
                  <c:v>4</c:v>
                </c:pt>
                <c:pt idx="8">
                  <c:v>4</c:v>
                </c:pt>
                <c:pt idx="9">
                  <c:v>2</c:v>
                </c:pt>
                <c:pt idx="10">
                  <c:v>5</c:v>
                </c:pt>
              </c:numCache>
            </c:numRef>
          </c:xVal>
          <c:yVal>
            <c:numRef>
              <c:f>'3. MATRIZ DE PRIORIZACIÓN '!$C$11:$M$11</c:f>
              <c:numCache>
                <c:formatCode>General</c:formatCode>
                <c:ptCount val="11"/>
                <c:pt idx="0">
                  <c:v>1</c:v>
                </c:pt>
                <c:pt idx="1">
                  <c:v>5</c:v>
                </c:pt>
                <c:pt idx="2">
                  <c:v>5</c:v>
                </c:pt>
                <c:pt idx="3">
                  <c:v>4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4</c:v>
                </c:pt>
                <c:pt idx="8">
                  <c:v>5</c:v>
                </c:pt>
                <c:pt idx="9">
                  <c:v>2</c:v>
                </c:pt>
                <c:pt idx="10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E2A-43EE-AD6E-D5D053BDEA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5547408"/>
        <c:axId val="305551152"/>
      </c:scatterChart>
      <c:valAx>
        <c:axId val="305547408"/>
        <c:scaling>
          <c:orientation val="minMax"/>
          <c:max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3E6F5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endParaRPr lang="es-ES"/>
          </a:p>
        </c:txPr>
        <c:crossAx val="305551152"/>
        <c:crosses val="autoZero"/>
        <c:crossBetween val="midCat"/>
      </c:valAx>
      <c:valAx>
        <c:axId val="305551152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3E6F5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endParaRPr lang="es-ES"/>
          </a:p>
        </c:txPr>
        <c:crossAx val="305547408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Bahnschrift" panose="020B0502040204020203" pitchFamily="34" charset="0"/>
        </a:defRPr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AA8708-5B4E-4EC6-897B-87E9816E96D8}" type="doc">
      <dgm:prSet loTypeId="urn:microsoft.com/office/officeart/2005/8/layout/orgChart1" loCatId="hierarchy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es-ES"/>
        </a:p>
      </dgm:t>
    </dgm:pt>
    <dgm:pt modelId="{E1F3043F-5C10-49B4-91EF-0B1C8B6A5520}">
      <dgm:prSet phldrT="[Texto]" custT="1"/>
      <dgm:spPr>
        <a:solidFill>
          <a:srgbClr val="3E6F53"/>
        </a:solidFill>
      </dgm:spPr>
      <dgm:t>
        <a:bodyPr/>
        <a:lstStyle/>
        <a:p>
          <a:r>
            <a:rPr lang="es-ES" sz="1300" dirty="0"/>
            <a:t>GERENCIA</a:t>
          </a:r>
        </a:p>
        <a:p>
          <a:r>
            <a:rPr lang="es-ES" sz="1300" dirty="0"/>
            <a:t>JF</a:t>
          </a:r>
        </a:p>
      </dgm:t>
    </dgm:pt>
    <dgm:pt modelId="{50CAE1AE-AE05-486D-ACD5-978B1A72361D}" type="parTrans" cxnId="{4A75C391-F035-4FAA-AAF8-CC21D8F7919D}">
      <dgm:prSet/>
      <dgm:spPr/>
      <dgm:t>
        <a:bodyPr/>
        <a:lstStyle/>
        <a:p>
          <a:endParaRPr lang="es-ES" sz="1300"/>
        </a:p>
      </dgm:t>
    </dgm:pt>
    <dgm:pt modelId="{1C1569B7-CCD5-47DB-9E59-00E82C6AD324}" type="sibTrans" cxnId="{4A75C391-F035-4FAA-AAF8-CC21D8F7919D}">
      <dgm:prSet/>
      <dgm:spPr/>
      <dgm:t>
        <a:bodyPr/>
        <a:lstStyle/>
        <a:p>
          <a:endParaRPr lang="es-ES" sz="1300"/>
        </a:p>
      </dgm:t>
    </dgm:pt>
    <dgm:pt modelId="{FFFFD75D-C160-4917-BD7A-85A32AF38ED4}" type="asst">
      <dgm:prSet phldrT="[Texto]" custT="1"/>
      <dgm:spPr/>
      <dgm:t>
        <a:bodyPr/>
        <a:lstStyle/>
        <a:p>
          <a:r>
            <a:rPr lang="es-ES" sz="1300" dirty="0"/>
            <a:t>DIRECCIÓN</a:t>
          </a:r>
        </a:p>
        <a:p>
          <a:r>
            <a:rPr lang="es-ES" sz="1300" dirty="0"/>
            <a:t>LF</a:t>
          </a:r>
        </a:p>
      </dgm:t>
    </dgm:pt>
    <dgm:pt modelId="{F0A948D0-AC61-4E4F-9C4A-274041504489}" type="parTrans" cxnId="{E3731E57-4914-48B9-8542-ABA588684393}">
      <dgm:prSet/>
      <dgm:spPr/>
      <dgm:t>
        <a:bodyPr/>
        <a:lstStyle/>
        <a:p>
          <a:endParaRPr lang="es-ES" sz="1300"/>
        </a:p>
      </dgm:t>
    </dgm:pt>
    <dgm:pt modelId="{10D5FFF5-7C85-484B-89F5-F55EA1BC050A}" type="sibTrans" cxnId="{E3731E57-4914-48B9-8542-ABA588684393}">
      <dgm:prSet/>
      <dgm:spPr/>
      <dgm:t>
        <a:bodyPr/>
        <a:lstStyle/>
        <a:p>
          <a:endParaRPr lang="es-ES" sz="1300"/>
        </a:p>
      </dgm:t>
    </dgm:pt>
    <dgm:pt modelId="{812023EC-7E1B-48EA-A450-0AC0DAB0D3F0}">
      <dgm:prSet phldrT="[Texto]" custT="1"/>
      <dgm:spPr/>
      <dgm:t>
        <a:bodyPr/>
        <a:lstStyle/>
        <a:p>
          <a:r>
            <a:rPr lang="es-ES" sz="1300" dirty="0"/>
            <a:t>GOBERNANTA</a:t>
          </a:r>
        </a:p>
        <a:p>
          <a:r>
            <a:rPr lang="es-ES" sz="1300" dirty="0"/>
            <a:t>CC</a:t>
          </a:r>
        </a:p>
      </dgm:t>
    </dgm:pt>
    <dgm:pt modelId="{AC20D767-3246-4526-AB63-4FA1B2823F82}" type="parTrans" cxnId="{A89FBACB-5C73-48C7-8F6D-7A78BCD1DC6F}">
      <dgm:prSet/>
      <dgm:spPr/>
      <dgm:t>
        <a:bodyPr/>
        <a:lstStyle/>
        <a:p>
          <a:endParaRPr lang="es-ES" sz="1300"/>
        </a:p>
      </dgm:t>
    </dgm:pt>
    <dgm:pt modelId="{282BB4C7-F3BC-41EB-B111-05694A9E7634}" type="sibTrans" cxnId="{A89FBACB-5C73-48C7-8F6D-7A78BCD1DC6F}">
      <dgm:prSet/>
      <dgm:spPr/>
      <dgm:t>
        <a:bodyPr/>
        <a:lstStyle/>
        <a:p>
          <a:endParaRPr lang="es-ES" sz="1300"/>
        </a:p>
      </dgm:t>
    </dgm:pt>
    <dgm:pt modelId="{F2B3D23C-1618-4ACF-B292-5E306C30CD6C}">
      <dgm:prSet phldrT="[Texto]" custT="1"/>
      <dgm:spPr/>
      <dgm:t>
        <a:bodyPr/>
        <a:lstStyle/>
        <a:p>
          <a:r>
            <a:rPr lang="es-ES" sz="1300" dirty="0"/>
            <a:t>JEFE DE SALA</a:t>
          </a:r>
        </a:p>
        <a:p>
          <a:r>
            <a:rPr lang="es-ES" sz="1300" dirty="0"/>
            <a:t>ME</a:t>
          </a:r>
        </a:p>
      </dgm:t>
    </dgm:pt>
    <dgm:pt modelId="{81D59495-A0DA-4E3B-953D-9BF8480CBF4B}" type="parTrans" cxnId="{4EF3A1BF-EB65-4958-845A-16C416DAF63F}">
      <dgm:prSet/>
      <dgm:spPr/>
      <dgm:t>
        <a:bodyPr/>
        <a:lstStyle/>
        <a:p>
          <a:endParaRPr lang="es-ES" sz="1300"/>
        </a:p>
      </dgm:t>
    </dgm:pt>
    <dgm:pt modelId="{1270A0F6-4B7C-4973-BE99-4422A15161E6}" type="sibTrans" cxnId="{4EF3A1BF-EB65-4958-845A-16C416DAF63F}">
      <dgm:prSet/>
      <dgm:spPr/>
      <dgm:t>
        <a:bodyPr/>
        <a:lstStyle/>
        <a:p>
          <a:endParaRPr lang="es-ES" sz="1300"/>
        </a:p>
      </dgm:t>
    </dgm:pt>
    <dgm:pt modelId="{4F1D6BCF-2AA7-4436-B1A0-6F56653179DC}">
      <dgm:prSet phldrT="[Texto]" custT="1"/>
      <dgm:spPr/>
      <dgm:t>
        <a:bodyPr/>
        <a:lstStyle/>
        <a:p>
          <a:r>
            <a:rPr lang="es-ES" sz="1300" dirty="0"/>
            <a:t>JEFE DE COCINA</a:t>
          </a:r>
        </a:p>
        <a:p>
          <a:r>
            <a:rPr lang="es-ES" sz="1300" dirty="0"/>
            <a:t>JS</a:t>
          </a:r>
        </a:p>
      </dgm:t>
    </dgm:pt>
    <dgm:pt modelId="{2F9780A2-3CD8-428B-9B89-8E21D65844BF}" type="parTrans" cxnId="{9F3F9CDE-29D3-487F-9897-C6F473CA4774}">
      <dgm:prSet/>
      <dgm:spPr/>
      <dgm:t>
        <a:bodyPr/>
        <a:lstStyle/>
        <a:p>
          <a:endParaRPr lang="es-ES" sz="1300"/>
        </a:p>
      </dgm:t>
    </dgm:pt>
    <dgm:pt modelId="{079F0E67-9835-44A0-8FBE-6F54551D333E}" type="sibTrans" cxnId="{9F3F9CDE-29D3-487F-9897-C6F473CA4774}">
      <dgm:prSet/>
      <dgm:spPr/>
      <dgm:t>
        <a:bodyPr/>
        <a:lstStyle/>
        <a:p>
          <a:endParaRPr lang="es-ES" sz="1300"/>
        </a:p>
      </dgm:t>
    </dgm:pt>
    <dgm:pt modelId="{5EEBEE07-E7D2-445E-A131-D863C62E8623}">
      <dgm:prSet phldrT="[Texto]" custT="1"/>
      <dgm:spPr/>
      <dgm:t>
        <a:bodyPr/>
        <a:lstStyle/>
        <a:p>
          <a:r>
            <a:rPr lang="es-ES" sz="1300" dirty="0"/>
            <a:t>LIMPIEZA Y AYUDANTE</a:t>
          </a:r>
        </a:p>
        <a:p>
          <a:r>
            <a:rPr lang="es-ES" sz="1300" dirty="0"/>
            <a:t>GC</a:t>
          </a:r>
        </a:p>
      </dgm:t>
    </dgm:pt>
    <dgm:pt modelId="{783CCCB0-4BF8-4CEC-B6B4-246C55687370}" type="parTrans" cxnId="{E10F249F-BC5B-405C-A0C4-D8AD3D6F720A}">
      <dgm:prSet/>
      <dgm:spPr/>
      <dgm:t>
        <a:bodyPr/>
        <a:lstStyle/>
        <a:p>
          <a:endParaRPr lang="es-ES" sz="1300"/>
        </a:p>
      </dgm:t>
    </dgm:pt>
    <dgm:pt modelId="{605D7E3B-3EAE-4B9F-98D8-305F0B3FB0F8}" type="sibTrans" cxnId="{E10F249F-BC5B-405C-A0C4-D8AD3D6F720A}">
      <dgm:prSet/>
      <dgm:spPr/>
      <dgm:t>
        <a:bodyPr/>
        <a:lstStyle/>
        <a:p>
          <a:endParaRPr lang="es-ES" sz="1300"/>
        </a:p>
      </dgm:t>
    </dgm:pt>
    <dgm:pt modelId="{74916F06-211B-4B0A-9724-30E824F97CFB}">
      <dgm:prSet phldrT="[Texto]" custT="1"/>
      <dgm:spPr/>
      <dgm:t>
        <a:bodyPr/>
        <a:lstStyle/>
        <a:p>
          <a:r>
            <a:rPr lang="es-ES" sz="1300" dirty="0"/>
            <a:t>CAMARERO</a:t>
          </a:r>
        </a:p>
        <a:p>
          <a:r>
            <a:rPr lang="es-ES" sz="1300" dirty="0"/>
            <a:t>AD</a:t>
          </a:r>
        </a:p>
      </dgm:t>
    </dgm:pt>
    <dgm:pt modelId="{318818D5-213A-4CEB-8A15-5B757572D154}" type="parTrans" cxnId="{6AECAEDD-C043-443D-A0E8-B545693797E0}">
      <dgm:prSet/>
      <dgm:spPr/>
      <dgm:t>
        <a:bodyPr/>
        <a:lstStyle/>
        <a:p>
          <a:endParaRPr lang="es-ES" sz="1300"/>
        </a:p>
      </dgm:t>
    </dgm:pt>
    <dgm:pt modelId="{FC34063F-056D-4E1C-B8E6-A2D0C75AA18B}" type="sibTrans" cxnId="{6AECAEDD-C043-443D-A0E8-B545693797E0}">
      <dgm:prSet/>
      <dgm:spPr/>
      <dgm:t>
        <a:bodyPr/>
        <a:lstStyle/>
        <a:p>
          <a:endParaRPr lang="es-ES" sz="1300"/>
        </a:p>
      </dgm:t>
    </dgm:pt>
    <dgm:pt modelId="{0CEF2D03-8A41-4F95-911B-DE0D0B49D3E0}">
      <dgm:prSet phldrT="[Texto]" custT="1"/>
      <dgm:spPr/>
      <dgm:t>
        <a:bodyPr/>
        <a:lstStyle/>
        <a:p>
          <a:r>
            <a:rPr lang="es-ES" sz="1300" dirty="0"/>
            <a:t>2º COCINA</a:t>
          </a:r>
        </a:p>
        <a:p>
          <a:r>
            <a:rPr lang="es-ES" sz="1300" dirty="0"/>
            <a:t>SL</a:t>
          </a:r>
        </a:p>
      </dgm:t>
    </dgm:pt>
    <dgm:pt modelId="{FC17630D-917D-41B2-BAD8-0933FED1744D}" type="parTrans" cxnId="{E7D21348-B5DC-433B-B351-08E61A121B9D}">
      <dgm:prSet/>
      <dgm:spPr/>
      <dgm:t>
        <a:bodyPr/>
        <a:lstStyle/>
        <a:p>
          <a:endParaRPr lang="es-ES" sz="1300"/>
        </a:p>
      </dgm:t>
    </dgm:pt>
    <dgm:pt modelId="{CDA83296-20FE-4D9B-9283-31D42B156605}" type="sibTrans" cxnId="{E7D21348-B5DC-433B-B351-08E61A121B9D}">
      <dgm:prSet/>
      <dgm:spPr/>
      <dgm:t>
        <a:bodyPr/>
        <a:lstStyle/>
        <a:p>
          <a:endParaRPr lang="es-ES" sz="1300"/>
        </a:p>
      </dgm:t>
    </dgm:pt>
    <dgm:pt modelId="{2AF738BA-D588-4FA0-BA70-C894FFE48C23}" type="pres">
      <dgm:prSet presAssocID="{FCAA8708-5B4E-4EC6-897B-87E9816E96D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72FFF239-A3DF-48B3-A5BB-836FA3908358}" type="pres">
      <dgm:prSet presAssocID="{E1F3043F-5C10-49B4-91EF-0B1C8B6A5520}" presName="hierRoot1" presStyleCnt="0">
        <dgm:presLayoutVars>
          <dgm:hierBranch val="init"/>
        </dgm:presLayoutVars>
      </dgm:prSet>
      <dgm:spPr/>
    </dgm:pt>
    <dgm:pt modelId="{FC9B03B3-B660-4600-B454-0E6291D93453}" type="pres">
      <dgm:prSet presAssocID="{E1F3043F-5C10-49B4-91EF-0B1C8B6A5520}" presName="rootComposite1" presStyleCnt="0"/>
      <dgm:spPr/>
    </dgm:pt>
    <dgm:pt modelId="{9A7021FD-39A3-4B46-9E92-B501B8384E6B}" type="pres">
      <dgm:prSet presAssocID="{E1F3043F-5C10-49B4-91EF-0B1C8B6A5520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F932EBC-D308-4263-A6EA-5AEF6C9FBBDE}" type="pres">
      <dgm:prSet presAssocID="{E1F3043F-5C10-49B4-91EF-0B1C8B6A5520}" presName="rootConnector1" presStyleLbl="node1" presStyleIdx="0" presStyleCnt="0"/>
      <dgm:spPr/>
      <dgm:t>
        <a:bodyPr/>
        <a:lstStyle/>
        <a:p>
          <a:endParaRPr lang="es-ES"/>
        </a:p>
      </dgm:t>
    </dgm:pt>
    <dgm:pt modelId="{1A1290FF-CE46-48CC-A191-F092F36BDBC8}" type="pres">
      <dgm:prSet presAssocID="{E1F3043F-5C10-49B4-91EF-0B1C8B6A5520}" presName="hierChild2" presStyleCnt="0"/>
      <dgm:spPr/>
    </dgm:pt>
    <dgm:pt modelId="{DBDCA0B5-07F7-46F2-A334-618853BA698E}" type="pres">
      <dgm:prSet presAssocID="{AC20D767-3246-4526-AB63-4FA1B2823F82}" presName="Name37" presStyleLbl="parChTrans1D2" presStyleIdx="0" presStyleCnt="4"/>
      <dgm:spPr/>
      <dgm:t>
        <a:bodyPr/>
        <a:lstStyle/>
        <a:p>
          <a:endParaRPr lang="es-ES"/>
        </a:p>
      </dgm:t>
    </dgm:pt>
    <dgm:pt modelId="{02CA36AA-E155-464D-80BF-570E8AD3C0F5}" type="pres">
      <dgm:prSet presAssocID="{812023EC-7E1B-48EA-A450-0AC0DAB0D3F0}" presName="hierRoot2" presStyleCnt="0">
        <dgm:presLayoutVars>
          <dgm:hierBranch val="init"/>
        </dgm:presLayoutVars>
      </dgm:prSet>
      <dgm:spPr/>
    </dgm:pt>
    <dgm:pt modelId="{2473F280-BB89-4245-86B7-7FCF8F51910F}" type="pres">
      <dgm:prSet presAssocID="{812023EC-7E1B-48EA-A450-0AC0DAB0D3F0}" presName="rootComposite" presStyleCnt="0"/>
      <dgm:spPr/>
    </dgm:pt>
    <dgm:pt modelId="{68939051-1647-478F-8F27-4287166CBD25}" type="pres">
      <dgm:prSet presAssocID="{812023EC-7E1B-48EA-A450-0AC0DAB0D3F0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58CFAB3-10CB-48CF-97F6-131F966F111C}" type="pres">
      <dgm:prSet presAssocID="{812023EC-7E1B-48EA-A450-0AC0DAB0D3F0}" presName="rootConnector" presStyleLbl="node2" presStyleIdx="0" presStyleCnt="3"/>
      <dgm:spPr/>
      <dgm:t>
        <a:bodyPr/>
        <a:lstStyle/>
        <a:p>
          <a:endParaRPr lang="es-ES"/>
        </a:p>
      </dgm:t>
    </dgm:pt>
    <dgm:pt modelId="{6713DB54-45A2-46CE-94F6-C74C7A5015BE}" type="pres">
      <dgm:prSet presAssocID="{812023EC-7E1B-48EA-A450-0AC0DAB0D3F0}" presName="hierChild4" presStyleCnt="0"/>
      <dgm:spPr/>
    </dgm:pt>
    <dgm:pt modelId="{FC8023F6-231C-4F73-A25A-43793138512D}" type="pres">
      <dgm:prSet presAssocID="{783CCCB0-4BF8-4CEC-B6B4-246C55687370}" presName="Name37" presStyleLbl="parChTrans1D3" presStyleIdx="0" presStyleCnt="3"/>
      <dgm:spPr/>
      <dgm:t>
        <a:bodyPr/>
        <a:lstStyle/>
        <a:p>
          <a:endParaRPr lang="es-ES"/>
        </a:p>
      </dgm:t>
    </dgm:pt>
    <dgm:pt modelId="{43B02B40-B6FF-4680-B605-926DD9CC5ED2}" type="pres">
      <dgm:prSet presAssocID="{5EEBEE07-E7D2-445E-A131-D863C62E8623}" presName="hierRoot2" presStyleCnt="0">
        <dgm:presLayoutVars>
          <dgm:hierBranch val="init"/>
        </dgm:presLayoutVars>
      </dgm:prSet>
      <dgm:spPr/>
    </dgm:pt>
    <dgm:pt modelId="{A6B7AD4B-B345-4D9A-A40E-C4AA7799CB89}" type="pres">
      <dgm:prSet presAssocID="{5EEBEE07-E7D2-445E-A131-D863C62E8623}" presName="rootComposite" presStyleCnt="0"/>
      <dgm:spPr/>
    </dgm:pt>
    <dgm:pt modelId="{3DA4F3A5-2731-4255-BCF4-C4637A21C615}" type="pres">
      <dgm:prSet presAssocID="{5EEBEE07-E7D2-445E-A131-D863C62E8623}" presName="rootText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E19ADBD-E900-47C6-8C0D-88B25A916C8E}" type="pres">
      <dgm:prSet presAssocID="{5EEBEE07-E7D2-445E-A131-D863C62E8623}" presName="rootConnector" presStyleLbl="node3" presStyleIdx="0" presStyleCnt="3"/>
      <dgm:spPr/>
      <dgm:t>
        <a:bodyPr/>
        <a:lstStyle/>
        <a:p>
          <a:endParaRPr lang="es-ES"/>
        </a:p>
      </dgm:t>
    </dgm:pt>
    <dgm:pt modelId="{1D2BFF7B-2932-4295-8B85-F0D37F92547C}" type="pres">
      <dgm:prSet presAssocID="{5EEBEE07-E7D2-445E-A131-D863C62E8623}" presName="hierChild4" presStyleCnt="0"/>
      <dgm:spPr/>
    </dgm:pt>
    <dgm:pt modelId="{BACA3D11-416C-45EA-8AA2-A27D796CC10D}" type="pres">
      <dgm:prSet presAssocID="{5EEBEE07-E7D2-445E-A131-D863C62E8623}" presName="hierChild5" presStyleCnt="0"/>
      <dgm:spPr/>
    </dgm:pt>
    <dgm:pt modelId="{9DE6466D-78AB-4FEE-B362-724A883FE654}" type="pres">
      <dgm:prSet presAssocID="{812023EC-7E1B-48EA-A450-0AC0DAB0D3F0}" presName="hierChild5" presStyleCnt="0"/>
      <dgm:spPr/>
    </dgm:pt>
    <dgm:pt modelId="{96CC32F3-FED5-4D72-AD77-08501F5DADA8}" type="pres">
      <dgm:prSet presAssocID="{81D59495-A0DA-4E3B-953D-9BF8480CBF4B}" presName="Name37" presStyleLbl="parChTrans1D2" presStyleIdx="1" presStyleCnt="4"/>
      <dgm:spPr/>
      <dgm:t>
        <a:bodyPr/>
        <a:lstStyle/>
        <a:p>
          <a:endParaRPr lang="es-ES"/>
        </a:p>
      </dgm:t>
    </dgm:pt>
    <dgm:pt modelId="{4E9BD62F-CCF2-4187-92B6-15F226878895}" type="pres">
      <dgm:prSet presAssocID="{F2B3D23C-1618-4ACF-B292-5E306C30CD6C}" presName="hierRoot2" presStyleCnt="0">
        <dgm:presLayoutVars>
          <dgm:hierBranch val="init"/>
        </dgm:presLayoutVars>
      </dgm:prSet>
      <dgm:spPr/>
    </dgm:pt>
    <dgm:pt modelId="{251E8DDA-1D9B-49F2-B494-F240EB56B83E}" type="pres">
      <dgm:prSet presAssocID="{F2B3D23C-1618-4ACF-B292-5E306C30CD6C}" presName="rootComposite" presStyleCnt="0"/>
      <dgm:spPr/>
    </dgm:pt>
    <dgm:pt modelId="{CF56FF6C-9805-4AB0-9229-58E525519064}" type="pres">
      <dgm:prSet presAssocID="{F2B3D23C-1618-4ACF-B292-5E306C30CD6C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93E178C-9623-48EC-B8DA-CB728A66C8A0}" type="pres">
      <dgm:prSet presAssocID="{F2B3D23C-1618-4ACF-B292-5E306C30CD6C}" presName="rootConnector" presStyleLbl="node2" presStyleIdx="1" presStyleCnt="3"/>
      <dgm:spPr/>
      <dgm:t>
        <a:bodyPr/>
        <a:lstStyle/>
        <a:p>
          <a:endParaRPr lang="es-ES"/>
        </a:p>
      </dgm:t>
    </dgm:pt>
    <dgm:pt modelId="{BF521F1D-D137-4818-9C8C-D8CE4BDEFD47}" type="pres">
      <dgm:prSet presAssocID="{F2B3D23C-1618-4ACF-B292-5E306C30CD6C}" presName="hierChild4" presStyleCnt="0"/>
      <dgm:spPr/>
    </dgm:pt>
    <dgm:pt modelId="{179BB139-730B-402E-8C29-A02A4F5B2EFC}" type="pres">
      <dgm:prSet presAssocID="{318818D5-213A-4CEB-8A15-5B757572D154}" presName="Name37" presStyleLbl="parChTrans1D3" presStyleIdx="1" presStyleCnt="3"/>
      <dgm:spPr/>
      <dgm:t>
        <a:bodyPr/>
        <a:lstStyle/>
        <a:p>
          <a:endParaRPr lang="es-ES"/>
        </a:p>
      </dgm:t>
    </dgm:pt>
    <dgm:pt modelId="{80E7F20E-9CFE-441A-B01F-D437232B5CF6}" type="pres">
      <dgm:prSet presAssocID="{74916F06-211B-4B0A-9724-30E824F97CFB}" presName="hierRoot2" presStyleCnt="0">
        <dgm:presLayoutVars>
          <dgm:hierBranch val="init"/>
        </dgm:presLayoutVars>
      </dgm:prSet>
      <dgm:spPr/>
    </dgm:pt>
    <dgm:pt modelId="{CAAD444E-D88E-4896-A99D-F6430649F766}" type="pres">
      <dgm:prSet presAssocID="{74916F06-211B-4B0A-9724-30E824F97CFB}" presName="rootComposite" presStyleCnt="0"/>
      <dgm:spPr/>
    </dgm:pt>
    <dgm:pt modelId="{3ECCDE2F-4972-4D57-B80B-1D5D82D6A40D}" type="pres">
      <dgm:prSet presAssocID="{74916F06-211B-4B0A-9724-30E824F97CFB}" presName="rootText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039F1B5-07D0-47F2-BC35-A233E21B92B5}" type="pres">
      <dgm:prSet presAssocID="{74916F06-211B-4B0A-9724-30E824F97CFB}" presName="rootConnector" presStyleLbl="node3" presStyleIdx="1" presStyleCnt="3"/>
      <dgm:spPr/>
      <dgm:t>
        <a:bodyPr/>
        <a:lstStyle/>
        <a:p>
          <a:endParaRPr lang="es-ES"/>
        </a:p>
      </dgm:t>
    </dgm:pt>
    <dgm:pt modelId="{6A67832A-90F7-430A-96D3-EEFCB91565F5}" type="pres">
      <dgm:prSet presAssocID="{74916F06-211B-4B0A-9724-30E824F97CFB}" presName="hierChild4" presStyleCnt="0"/>
      <dgm:spPr/>
    </dgm:pt>
    <dgm:pt modelId="{BAAB10F6-10D1-40A8-9991-1BB7BF46769B}" type="pres">
      <dgm:prSet presAssocID="{74916F06-211B-4B0A-9724-30E824F97CFB}" presName="hierChild5" presStyleCnt="0"/>
      <dgm:spPr/>
    </dgm:pt>
    <dgm:pt modelId="{083A4CE5-CE82-443B-A018-1A3A1433BD2C}" type="pres">
      <dgm:prSet presAssocID="{F2B3D23C-1618-4ACF-B292-5E306C30CD6C}" presName="hierChild5" presStyleCnt="0"/>
      <dgm:spPr/>
    </dgm:pt>
    <dgm:pt modelId="{FA508FB3-B7D5-4A7B-AF6E-D5179CE82131}" type="pres">
      <dgm:prSet presAssocID="{2F9780A2-3CD8-428B-9B89-8E21D65844BF}" presName="Name37" presStyleLbl="parChTrans1D2" presStyleIdx="2" presStyleCnt="4"/>
      <dgm:spPr/>
      <dgm:t>
        <a:bodyPr/>
        <a:lstStyle/>
        <a:p>
          <a:endParaRPr lang="es-ES"/>
        </a:p>
      </dgm:t>
    </dgm:pt>
    <dgm:pt modelId="{C07A28E5-5342-4A0B-AF05-860FC7576BD1}" type="pres">
      <dgm:prSet presAssocID="{4F1D6BCF-2AA7-4436-B1A0-6F56653179DC}" presName="hierRoot2" presStyleCnt="0">
        <dgm:presLayoutVars>
          <dgm:hierBranch val="init"/>
        </dgm:presLayoutVars>
      </dgm:prSet>
      <dgm:spPr/>
    </dgm:pt>
    <dgm:pt modelId="{0B223405-0C1F-41A4-B273-C5317F2A6432}" type="pres">
      <dgm:prSet presAssocID="{4F1D6BCF-2AA7-4436-B1A0-6F56653179DC}" presName="rootComposite" presStyleCnt="0"/>
      <dgm:spPr/>
    </dgm:pt>
    <dgm:pt modelId="{4D88355E-0DF0-449B-8BEC-7BD1230BB411}" type="pres">
      <dgm:prSet presAssocID="{4F1D6BCF-2AA7-4436-B1A0-6F56653179DC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33D237C-A456-4AA3-AB88-97DE2B8EE182}" type="pres">
      <dgm:prSet presAssocID="{4F1D6BCF-2AA7-4436-B1A0-6F56653179DC}" presName="rootConnector" presStyleLbl="node2" presStyleIdx="2" presStyleCnt="3"/>
      <dgm:spPr/>
      <dgm:t>
        <a:bodyPr/>
        <a:lstStyle/>
        <a:p>
          <a:endParaRPr lang="es-ES"/>
        </a:p>
      </dgm:t>
    </dgm:pt>
    <dgm:pt modelId="{48F25A76-2CBE-422C-83C0-4A22422F9003}" type="pres">
      <dgm:prSet presAssocID="{4F1D6BCF-2AA7-4436-B1A0-6F56653179DC}" presName="hierChild4" presStyleCnt="0"/>
      <dgm:spPr/>
    </dgm:pt>
    <dgm:pt modelId="{2862E413-6609-4600-A00E-9C532D52AC9D}" type="pres">
      <dgm:prSet presAssocID="{FC17630D-917D-41B2-BAD8-0933FED1744D}" presName="Name37" presStyleLbl="parChTrans1D3" presStyleIdx="2" presStyleCnt="3"/>
      <dgm:spPr/>
      <dgm:t>
        <a:bodyPr/>
        <a:lstStyle/>
        <a:p>
          <a:endParaRPr lang="es-ES"/>
        </a:p>
      </dgm:t>
    </dgm:pt>
    <dgm:pt modelId="{B1AF140B-966D-4B8B-877A-49103640B35B}" type="pres">
      <dgm:prSet presAssocID="{0CEF2D03-8A41-4F95-911B-DE0D0B49D3E0}" presName="hierRoot2" presStyleCnt="0">
        <dgm:presLayoutVars>
          <dgm:hierBranch val="init"/>
        </dgm:presLayoutVars>
      </dgm:prSet>
      <dgm:spPr/>
    </dgm:pt>
    <dgm:pt modelId="{4E05373C-DE70-45B2-BD9B-08412073663E}" type="pres">
      <dgm:prSet presAssocID="{0CEF2D03-8A41-4F95-911B-DE0D0B49D3E0}" presName="rootComposite" presStyleCnt="0"/>
      <dgm:spPr/>
    </dgm:pt>
    <dgm:pt modelId="{0A2D707C-A038-4ECE-82BE-07BCA296824B}" type="pres">
      <dgm:prSet presAssocID="{0CEF2D03-8A41-4F95-911B-DE0D0B49D3E0}" presName="rootText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37DA9BD-81CF-4DAF-B1C8-5A3A31F0A307}" type="pres">
      <dgm:prSet presAssocID="{0CEF2D03-8A41-4F95-911B-DE0D0B49D3E0}" presName="rootConnector" presStyleLbl="node3" presStyleIdx="2" presStyleCnt="3"/>
      <dgm:spPr/>
      <dgm:t>
        <a:bodyPr/>
        <a:lstStyle/>
        <a:p>
          <a:endParaRPr lang="es-ES"/>
        </a:p>
      </dgm:t>
    </dgm:pt>
    <dgm:pt modelId="{DDB3C99A-BDC6-431A-B43C-90960537B6F8}" type="pres">
      <dgm:prSet presAssocID="{0CEF2D03-8A41-4F95-911B-DE0D0B49D3E0}" presName="hierChild4" presStyleCnt="0"/>
      <dgm:spPr/>
    </dgm:pt>
    <dgm:pt modelId="{E02EA7FD-197B-478C-90AB-0165C6EE74AD}" type="pres">
      <dgm:prSet presAssocID="{0CEF2D03-8A41-4F95-911B-DE0D0B49D3E0}" presName="hierChild5" presStyleCnt="0"/>
      <dgm:spPr/>
    </dgm:pt>
    <dgm:pt modelId="{FDDCC5C4-6773-4574-9CB9-89EBE70AF525}" type="pres">
      <dgm:prSet presAssocID="{4F1D6BCF-2AA7-4436-B1A0-6F56653179DC}" presName="hierChild5" presStyleCnt="0"/>
      <dgm:spPr/>
    </dgm:pt>
    <dgm:pt modelId="{67B88CF5-FB3B-4379-B53A-0291071F2D01}" type="pres">
      <dgm:prSet presAssocID="{E1F3043F-5C10-49B4-91EF-0B1C8B6A5520}" presName="hierChild3" presStyleCnt="0"/>
      <dgm:spPr/>
    </dgm:pt>
    <dgm:pt modelId="{B5666AD6-B091-472E-929A-3E414D7E3708}" type="pres">
      <dgm:prSet presAssocID="{F0A948D0-AC61-4E4F-9C4A-274041504489}" presName="Name111" presStyleLbl="parChTrans1D2" presStyleIdx="3" presStyleCnt="4"/>
      <dgm:spPr/>
      <dgm:t>
        <a:bodyPr/>
        <a:lstStyle/>
        <a:p>
          <a:endParaRPr lang="es-ES"/>
        </a:p>
      </dgm:t>
    </dgm:pt>
    <dgm:pt modelId="{103CAAD0-CD25-4B9B-98BE-C71B74BBEA3E}" type="pres">
      <dgm:prSet presAssocID="{FFFFD75D-C160-4917-BD7A-85A32AF38ED4}" presName="hierRoot3" presStyleCnt="0">
        <dgm:presLayoutVars>
          <dgm:hierBranch val="init"/>
        </dgm:presLayoutVars>
      </dgm:prSet>
      <dgm:spPr/>
    </dgm:pt>
    <dgm:pt modelId="{29AD2875-852F-4043-8554-45F3FF86E7DF}" type="pres">
      <dgm:prSet presAssocID="{FFFFD75D-C160-4917-BD7A-85A32AF38ED4}" presName="rootComposite3" presStyleCnt="0"/>
      <dgm:spPr/>
    </dgm:pt>
    <dgm:pt modelId="{ACBA1D5C-B778-445A-8728-EB96EB7FFDC5}" type="pres">
      <dgm:prSet presAssocID="{FFFFD75D-C160-4917-BD7A-85A32AF38ED4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FB73520-7E2F-4CA1-A09B-B1BF6CE06EEA}" type="pres">
      <dgm:prSet presAssocID="{FFFFD75D-C160-4917-BD7A-85A32AF38ED4}" presName="rootConnector3" presStyleLbl="asst1" presStyleIdx="0" presStyleCnt="1"/>
      <dgm:spPr/>
      <dgm:t>
        <a:bodyPr/>
        <a:lstStyle/>
        <a:p>
          <a:endParaRPr lang="es-ES"/>
        </a:p>
      </dgm:t>
    </dgm:pt>
    <dgm:pt modelId="{405D64F0-67F1-45AE-A943-E7DD89BAD820}" type="pres">
      <dgm:prSet presAssocID="{FFFFD75D-C160-4917-BD7A-85A32AF38ED4}" presName="hierChild6" presStyleCnt="0"/>
      <dgm:spPr/>
    </dgm:pt>
    <dgm:pt modelId="{C3FA73E9-C6FB-44C5-9A62-DFFE9B56EF83}" type="pres">
      <dgm:prSet presAssocID="{FFFFD75D-C160-4917-BD7A-85A32AF38ED4}" presName="hierChild7" presStyleCnt="0"/>
      <dgm:spPr/>
    </dgm:pt>
  </dgm:ptLst>
  <dgm:cxnLst>
    <dgm:cxn modelId="{FF82EA79-3B63-40D7-8BB5-A55515D1B4E6}" type="presOf" srcId="{812023EC-7E1B-48EA-A450-0AC0DAB0D3F0}" destId="{68939051-1647-478F-8F27-4287166CBD25}" srcOrd="0" destOrd="0" presId="urn:microsoft.com/office/officeart/2005/8/layout/orgChart1"/>
    <dgm:cxn modelId="{3B74DA5F-43DD-4986-A82E-7165F0D06F0B}" type="presOf" srcId="{783CCCB0-4BF8-4CEC-B6B4-246C55687370}" destId="{FC8023F6-231C-4F73-A25A-43793138512D}" srcOrd="0" destOrd="0" presId="urn:microsoft.com/office/officeart/2005/8/layout/orgChart1"/>
    <dgm:cxn modelId="{EC1623AE-275C-4757-B9EF-733C93278560}" type="presOf" srcId="{F0A948D0-AC61-4E4F-9C4A-274041504489}" destId="{B5666AD6-B091-472E-929A-3E414D7E3708}" srcOrd="0" destOrd="0" presId="urn:microsoft.com/office/officeart/2005/8/layout/orgChart1"/>
    <dgm:cxn modelId="{4EF3A1BF-EB65-4958-845A-16C416DAF63F}" srcId="{E1F3043F-5C10-49B4-91EF-0B1C8B6A5520}" destId="{F2B3D23C-1618-4ACF-B292-5E306C30CD6C}" srcOrd="2" destOrd="0" parTransId="{81D59495-A0DA-4E3B-953D-9BF8480CBF4B}" sibTransId="{1270A0F6-4B7C-4973-BE99-4422A15161E6}"/>
    <dgm:cxn modelId="{4E8D935C-B8DD-49CE-98C1-3020EEE5B5B3}" type="presOf" srcId="{5EEBEE07-E7D2-445E-A131-D863C62E8623}" destId="{BE19ADBD-E900-47C6-8C0D-88B25A916C8E}" srcOrd="1" destOrd="0" presId="urn:microsoft.com/office/officeart/2005/8/layout/orgChart1"/>
    <dgm:cxn modelId="{E7D21348-B5DC-433B-B351-08E61A121B9D}" srcId="{4F1D6BCF-2AA7-4436-B1A0-6F56653179DC}" destId="{0CEF2D03-8A41-4F95-911B-DE0D0B49D3E0}" srcOrd="0" destOrd="0" parTransId="{FC17630D-917D-41B2-BAD8-0933FED1744D}" sibTransId="{CDA83296-20FE-4D9B-9283-31D42B156605}"/>
    <dgm:cxn modelId="{C8BC3B98-905B-47F7-A1E2-320C8E124E48}" type="presOf" srcId="{318818D5-213A-4CEB-8A15-5B757572D154}" destId="{179BB139-730B-402E-8C29-A02A4F5B2EFC}" srcOrd="0" destOrd="0" presId="urn:microsoft.com/office/officeart/2005/8/layout/orgChart1"/>
    <dgm:cxn modelId="{4A75C391-F035-4FAA-AAF8-CC21D8F7919D}" srcId="{FCAA8708-5B4E-4EC6-897B-87E9816E96D8}" destId="{E1F3043F-5C10-49B4-91EF-0B1C8B6A5520}" srcOrd="0" destOrd="0" parTransId="{50CAE1AE-AE05-486D-ACD5-978B1A72361D}" sibTransId="{1C1569B7-CCD5-47DB-9E59-00E82C6AD324}"/>
    <dgm:cxn modelId="{258E07EE-343F-41DA-A994-007E71412F8A}" type="presOf" srcId="{74916F06-211B-4B0A-9724-30E824F97CFB}" destId="{3ECCDE2F-4972-4D57-B80B-1D5D82D6A40D}" srcOrd="0" destOrd="0" presId="urn:microsoft.com/office/officeart/2005/8/layout/orgChart1"/>
    <dgm:cxn modelId="{60B6F4A3-C504-4DDE-A221-BE92E0041989}" type="presOf" srcId="{4F1D6BCF-2AA7-4436-B1A0-6F56653179DC}" destId="{133D237C-A456-4AA3-AB88-97DE2B8EE182}" srcOrd="1" destOrd="0" presId="urn:microsoft.com/office/officeart/2005/8/layout/orgChart1"/>
    <dgm:cxn modelId="{A89FBACB-5C73-48C7-8F6D-7A78BCD1DC6F}" srcId="{E1F3043F-5C10-49B4-91EF-0B1C8B6A5520}" destId="{812023EC-7E1B-48EA-A450-0AC0DAB0D3F0}" srcOrd="1" destOrd="0" parTransId="{AC20D767-3246-4526-AB63-4FA1B2823F82}" sibTransId="{282BB4C7-F3BC-41EB-B111-05694A9E7634}"/>
    <dgm:cxn modelId="{2DE61769-C704-4E13-95C9-155418FA7A92}" type="presOf" srcId="{FFFFD75D-C160-4917-BD7A-85A32AF38ED4}" destId="{6FB73520-7E2F-4CA1-A09B-B1BF6CE06EEA}" srcOrd="1" destOrd="0" presId="urn:microsoft.com/office/officeart/2005/8/layout/orgChart1"/>
    <dgm:cxn modelId="{9F3F9CDE-29D3-487F-9897-C6F473CA4774}" srcId="{E1F3043F-5C10-49B4-91EF-0B1C8B6A5520}" destId="{4F1D6BCF-2AA7-4436-B1A0-6F56653179DC}" srcOrd="3" destOrd="0" parTransId="{2F9780A2-3CD8-428B-9B89-8E21D65844BF}" sibTransId="{079F0E67-9835-44A0-8FBE-6F54551D333E}"/>
    <dgm:cxn modelId="{642E356E-DFFA-43B6-AA3A-604AABFDB147}" type="presOf" srcId="{5EEBEE07-E7D2-445E-A131-D863C62E8623}" destId="{3DA4F3A5-2731-4255-BCF4-C4637A21C615}" srcOrd="0" destOrd="0" presId="urn:microsoft.com/office/officeart/2005/8/layout/orgChart1"/>
    <dgm:cxn modelId="{2B5C3F15-4D07-49D5-8BA0-6F06E435F7CA}" type="presOf" srcId="{0CEF2D03-8A41-4F95-911B-DE0D0B49D3E0}" destId="{0A2D707C-A038-4ECE-82BE-07BCA296824B}" srcOrd="0" destOrd="0" presId="urn:microsoft.com/office/officeart/2005/8/layout/orgChart1"/>
    <dgm:cxn modelId="{A99F347A-4DF9-47F5-87D4-91D075755981}" type="presOf" srcId="{81D59495-A0DA-4E3B-953D-9BF8480CBF4B}" destId="{96CC32F3-FED5-4D72-AD77-08501F5DADA8}" srcOrd="0" destOrd="0" presId="urn:microsoft.com/office/officeart/2005/8/layout/orgChart1"/>
    <dgm:cxn modelId="{E10F249F-BC5B-405C-A0C4-D8AD3D6F720A}" srcId="{812023EC-7E1B-48EA-A450-0AC0DAB0D3F0}" destId="{5EEBEE07-E7D2-445E-A131-D863C62E8623}" srcOrd="0" destOrd="0" parTransId="{783CCCB0-4BF8-4CEC-B6B4-246C55687370}" sibTransId="{605D7E3B-3EAE-4B9F-98D8-305F0B3FB0F8}"/>
    <dgm:cxn modelId="{284D04D8-58CD-4AB1-B2FF-3941C0778FC3}" type="presOf" srcId="{FCAA8708-5B4E-4EC6-897B-87E9816E96D8}" destId="{2AF738BA-D588-4FA0-BA70-C894FFE48C23}" srcOrd="0" destOrd="0" presId="urn:microsoft.com/office/officeart/2005/8/layout/orgChart1"/>
    <dgm:cxn modelId="{C896E8F1-B27B-4D0E-9954-C2CE680C0DC0}" type="presOf" srcId="{0CEF2D03-8A41-4F95-911B-DE0D0B49D3E0}" destId="{137DA9BD-81CF-4DAF-B1C8-5A3A31F0A307}" srcOrd="1" destOrd="0" presId="urn:microsoft.com/office/officeart/2005/8/layout/orgChart1"/>
    <dgm:cxn modelId="{C41144D2-F009-47E4-81C0-DE6C5F666C3F}" type="presOf" srcId="{AC20D767-3246-4526-AB63-4FA1B2823F82}" destId="{DBDCA0B5-07F7-46F2-A334-618853BA698E}" srcOrd="0" destOrd="0" presId="urn:microsoft.com/office/officeart/2005/8/layout/orgChart1"/>
    <dgm:cxn modelId="{FAE358C7-9F97-4B85-9F39-68A283D5D8F7}" type="presOf" srcId="{74916F06-211B-4B0A-9724-30E824F97CFB}" destId="{4039F1B5-07D0-47F2-BC35-A233E21B92B5}" srcOrd="1" destOrd="0" presId="urn:microsoft.com/office/officeart/2005/8/layout/orgChart1"/>
    <dgm:cxn modelId="{62CEA527-50E1-40F3-B878-6301E4B261A3}" type="presOf" srcId="{E1F3043F-5C10-49B4-91EF-0B1C8B6A5520}" destId="{9A7021FD-39A3-4B46-9E92-B501B8384E6B}" srcOrd="0" destOrd="0" presId="urn:microsoft.com/office/officeart/2005/8/layout/orgChart1"/>
    <dgm:cxn modelId="{099DCFF5-7142-439A-A699-DEE6BB2DCCC1}" type="presOf" srcId="{2F9780A2-3CD8-428B-9B89-8E21D65844BF}" destId="{FA508FB3-B7D5-4A7B-AF6E-D5179CE82131}" srcOrd="0" destOrd="0" presId="urn:microsoft.com/office/officeart/2005/8/layout/orgChart1"/>
    <dgm:cxn modelId="{B4CDAAEE-35FA-4F2C-BDEC-788C86F3A2F9}" type="presOf" srcId="{812023EC-7E1B-48EA-A450-0AC0DAB0D3F0}" destId="{A58CFAB3-10CB-48CF-97F6-131F966F111C}" srcOrd="1" destOrd="0" presId="urn:microsoft.com/office/officeart/2005/8/layout/orgChart1"/>
    <dgm:cxn modelId="{6AECAEDD-C043-443D-A0E8-B545693797E0}" srcId="{F2B3D23C-1618-4ACF-B292-5E306C30CD6C}" destId="{74916F06-211B-4B0A-9724-30E824F97CFB}" srcOrd="0" destOrd="0" parTransId="{318818D5-213A-4CEB-8A15-5B757572D154}" sibTransId="{FC34063F-056D-4E1C-B8E6-A2D0C75AA18B}"/>
    <dgm:cxn modelId="{63DFEB2C-1A2A-43C2-9FE7-0CA195600A72}" type="presOf" srcId="{FC17630D-917D-41B2-BAD8-0933FED1744D}" destId="{2862E413-6609-4600-A00E-9C532D52AC9D}" srcOrd="0" destOrd="0" presId="urn:microsoft.com/office/officeart/2005/8/layout/orgChart1"/>
    <dgm:cxn modelId="{1A0E21F6-392C-4764-A54E-79E2FFC87EFA}" type="presOf" srcId="{4F1D6BCF-2AA7-4436-B1A0-6F56653179DC}" destId="{4D88355E-0DF0-449B-8BEC-7BD1230BB411}" srcOrd="0" destOrd="0" presId="urn:microsoft.com/office/officeart/2005/8/layout/orgChart1"/>
    <dgm:cxn modelId="{3C73D468-71F5-49AF-91E6-D2BF9BC3BE3C}" type="presOf" srcId="{FFFFD75D-C160-4917-BD7A-85A32AF38ED4}" destId="{ACBA1D5C-B778-445A-8728-EB96EB7FFDC5}" srcOrd="0" destOrd="0" presId="urn:microsoft.com/office/officeart/2005/8/layout/orgChart1"/>
    <dgm:cxn modelId="{C03C3989-805E-4C74-87E1-390B8D7F4FDD}" type="presOf" srcId="{F2B3D23C-1618-4ACF-B292-5E306C30CD6C}" destId="{F93E178C-9623-48EC-B8DA-CB728A66C8A0}" srcOrd="1" destOrd="0" presId="urn:microsoft.com/office/officeart/2005/8/layout/orgChart1"/>
    <dgm:cxn modelId="{E3731E57-4914-48B9-8542-ABA588684393}" srcId="{E1F3043F-5C10-49B4-91EF-0B1C8B6A5520}" destId="{FFFFD75D-C160-4917-BD7A-85A32AF38ED4}" srcOrd="0" destOrd="0" parTransId="{F0A948D0-AC61-4E4F-9C4A-274041504489}" sibTransId="{10D5FFF5-7C85-484B-89F5-F55EA1BC050A}"/>
    <dgm:cxn modelId="{B6BD7F8D-2513-426C-92F7-F29F7EBE3DF4}" type="presOf" srcId="{E1F3043F-5C10-49B4-91EF-0B1C8B6A5520}" destId="{4F932EBC-D308-4263-A6EA-5AEF6C9FBBDE}" srcOrd="1" destOrd="0" presId="urn:microsoft.com/office/officeart/2005/8/layout/orgChart1"/>
    <dgm:cxn modelId="{D665D440-907E-4E66-9431-B821FF1B1659}" type="presOf" srcId="{F2B3D23C-1618-4ACF-B292-5E306C30CD6C}" destId="{CF56FF6C-9805-4AB0-9229-58E525519064}" srcOrd="0" destOrd="0" presId="urn:microsoft.com/office/officeart/2005/8/layout/orgChart1"/>
    <dgm:cxn modelId="{20116189-51F1-4B80-83E9-99EE8CEA49E2}" type="presParOf" srcId="{2AF738BA-D588-4FA0-BA70-C894FFE48C23}" destId="{72FFF239-A3DF-48B3-A5BB-836FA3908358}" srcOrd="0" destOrd="0" presId="urn:microsoft.com/office/officeart/2005/8/layout/orgChart1"/>
    <dgm:cxn modelId="{528C3C6B-CA0E-4EBA-8F34-63FBB3BD4CC9}" type="presParOf" srcId="{72FFF239-A3DF-48B3-A5BB-836FA3908358}" destId="{FC9B03B3-B660-4600-B454-0E6291D93453}" srcOrd="0" destOrd="0" presId="urn:microsoft.com/office/officeart/2005/8/layout/orgChart1"/>
    <dgm:cxn modelId="{B788819F-36B1-4311-AC98-E9795A997D29}" type="presParOf" srcId="{FC9B03B3-B660-4600-B454-0E6291D93453}" destId="{9A7021FD-39A3-4B46-9E92-B501B8384E6B}" srcOrd="0" destOrd="0" presId="urn:microsoft.com/office/officeart/2005/8/layout/orgChart1"/>
    <dgm:cxn modelId="{DECFA85F-49F8-4958-9768-BD06A17CE76C}" type="presParOf" srcId="{FC9B03B3-B660-4600-B454-0E6291D93453}" destId="{4F932EBC-D308-4263-A6EA-5AEF6C9FBBDE}" srcOrd="1" destOrd="0" presId="urn:microsoft.com/office/officeart/2005/8/layout/orgChart1"/>
    <dgm:cxn modelId="{0068835A-9449-454C-A0DD-C9CD7E533290}" type="presParOf" srcId="{72FFF239-A3DF-48B3-A5BB-836FA3908358}" destId="{1A1290FF-CE46-48CC-A191-F092F36BDBC8}" srcOrd="1" destOrd="0" presId="urn:microsoft.com/office/officeart/2005/8/layout/orgChart1"/>
    <dgm:cxn modelId="{F4EDEDFC-7546-439A-874D-AAA6837C3AEC}" type="presParOf" srcId="{1A1290FF-CE46-48CC-A191-F092F36BDBC8}" destId="{DBDCA0B5-07F7-46F2-A334-618853BA698E}" srcOrd="0" destOrd="0" presId="urn:microsoft.com/office/officeart/2005/8/layout/orgChart1"/>
    <dgm:cxn modelId="{57689502-F110-4ECD-9561-3051897EF887}" type="presParOf" srcId="{1A1290FF-CE46-48CC-A191-F092F36BDBC8}" destId="{02CA36AA-E155-464D-80BF-570E8AD3C0F5}" srcOrd="1" destOrd="0" presId="urn:microsoft.com/office/officeart/2005/8/layout/orgChart1"/>
    <dgm:cxn modelId="{44196BB4-DC18-4886-8259-120D18AA9FF5}" type="presParOf" srcId="{02CA36AA-E155-464D-80BF-570E8AD3C0F5}" destId="{2473F280-BB89-4245-86B7-7FCF8F51910F}" srcOrd="0" destOrd="0" presId="urn:microsoft.com/office/officeart/2005/8/layout/orgChart1"/>
    <dgm:cxn modelId="{B2810801-4CF8-4719-BBCE-B7279B708816}" type="presParOf" srcId="{2473F280-BB89-4245-86B7-7FCF8F51910F}" destId="{68939051-1647-478F-8F27-4287166CBD25}" srcOrd="0" destOrd="0" presId="urn:microsoft.com/office/officeart/2005/8/layout/orgChart1"/>
    <dgm:cxn modelId="{99DDA82B-F473-4F81-BAEA-C0CBA1A1375B}" type="presParOf" srcId="{2473F280-BB89-4245-86B7-7FCF8F51910F}" destId="{A58CFAB3-10CB-48CF-97F6-131F966F111C}" srcOrd="1" destOrd="0" presId="urn:microsoft.com/office/officeart/2005/8/layout/orgChart1"/>
    <dgm:cxn modelId="{B637944A-F6C0-4736-8206-B22BA731808A}" type="presParOf" srcId="{02CA36AA-E155-464D-80BF-570E8AD3C0F5}" destId="{6713DB54-45A2-46CE-94F6-C74C7A5015BE}" srcOrd="1" destOrd="0" presId="urn:microsoft.com/office/officeart/2005/8/layout/orgChart1"/>
    <dgm:cxn modelId="{44D4D249-610A-49F7-A9B1-697E7DD8EEB3}" type="presParOf" srcId="{6713DB54-45A2-46CE-94F6-C74C7A5015BE}" destId="{FC8023F6-231C-4F73-A25A-43793138512D}" srcOrd="0" destOrd="0" presId="urn:microsoft.com/office/officeart/2005/8/layout/orgChart1"/>
    <dgm:cxn modelId="{6581C6CC-49C1-469D-8BB4-D8DE8AA76F77}" type="presParOf" srcId="{6713DB54-45A2-46CE-94F6-C74C7A5015BE}" destId="{43B02B40-B6FF-4680-B605-926DD9CC5ED2}" srcOrd="1" destOrd="0" presId="urn:microsoft.com/office/officeart/2005/8/layout/orgChart1"/>
    <dgm:cxn modelId="{8D6165D3-B624-480A-94B6-D479F81A02A3}" type="presParOf" srcId="{43B02B40-B6FF-4680-B605-926DD9CC5ED2}" destId="{A6B7AD4B-B345-4D9A-A40E-C4AA7799CB89}" srcOrd="0" destOrd="0" presId="urn:microsoft.com/office/officeart/2005/8/layout/orgChart1"/>
    <dgm:cxn modelId="{02481CC4-34BD-4BB4-B5B0-3F1F9610FA52}" type="presParOf" srcId="{A6B7AD4B-B345-4D9A-A40E-C4AA7799CB89}" destId="{3DA4F3A5-2731-4255-BCF4-C4637A21C615}" srcOrd="0" destOrd="0" presId="urn:microsoft.com/office/officeart/2005/8/layout/orgChart1"/>
    <dgm:cxn modelId="{CEEC2F6C-1DB7-4D3A-9E41-0D317FD6139D}" type="presParOf" srcId="{A6B7AD4B-B345-4D9A-A40E-C4AA7799CB89}" destId="{BE19ADBD-E900-47C6-8C0D-88B25A916C8E}" srcOrd="1" destOrd="0" presId="urn:microsoft.com/office/officeart/2005/8/layout/orgChart1"/>
    <dgm:cxn modelId="{05431C3C-5289-4D86-B8D0-3A725A51DB0E}" type="presParOf" srcId="{43B02B40-B6FF-4680-B605-926DD9CC5ED2}" destId="{1D2BFF7B-2932-4295-8B85-F0D37F92547C}" srcOrd="1" destOrd="0" presId="urn:microsoft.com/office/officeart/2005/8/layout/orgChart1"/>
    <dgm:cxn modelId="{F186CB12-E2F8-4B80-90C7-90AE809F4BDD}" type="presParOf" srcId="{43B02B40-B6FF-4680-B605-926DD9CC5ED2}" destId="{BACA3D11-416C-45EA-8AA2-A27D796CC10D}" srcOrd="2" destOrd="0" presId="urn:microsoft.com/office/officeart/2005/8/layout/orgChart1"/>
    <dgm:cxn modelId="{3395D542-4222-4902-B1BD-3CE1A7DE9075}" type="presParOf" srcId="{02CA36AA-E155-464D-80BF-570E8AD3C0F5}" destId="{9DE6466D-78AB-4FEE-B362-724A883FE654}" srcOrd="2" destOrd="0" presId="urn:microsoft.com/office/officeart/2005/8/layout/orgChart1"/>
    <dgm:cxn modelId="{D69B0401-228D-4971-8DB8-9FE8B1113943}" type="presParOf" srcId="{1A1290FF-CE46-48CC-A191-F092F36BDBC8}" destId="{96CC32F3-FED5-4D72-AD77-08501F5DADA8}" srcOrd="2" destOrd="0" presId="urn:microsoft.com/office/officeart/2005/8/layout/orgChart1"/>
    <dgm:cxn modelId="{557C704D-18EA-4713-B4DA-BAD5E6EC9C60}" type="presParOf" srcId="{1A1290FF-CE46-48CC-A191-F092F36BDBC8}" destId="{4E9BD62F-CCF2-4187-92B6-15F226878895}" srcOrd="3" destOrd="0" presId="urn:microsoft.com/office/officeart/2005/8/layout/orgChart1"/>
    <dgm:cxn modelId="{6C80D13F-4D0B-4176-A782-1B324345706C}" type="presParOf" srcId="{4E9BD62F-CCF2-4187-92B6-15F226878895}" destId="{251E8DDA-1D9B-49F2-B494-F240EB56B83E}" srcOrd="0" destOrd="0" presId="urn:microsoft.com/office/officeart/2005/8/layout/orgChart1"/>
    <dgm:cxn modelId="{6B355F52-C435-4182-AEB2-063BE7460741}" type="presParOf" srcId="{251E8DDA-1D9B-49F2-B494-F240EB56B83E}" destId="{CF56FF6C-9805-4AB0-9229-58E525519064}" srcOrd="0" destOrd="0" presId="urn:microsoft.com/office/officeart/2005/8/layout/orgChart1"/>
    <dgm:cxn modelId="{3E68BA2E-6F01-4E30-82E9-AB31CC1FFAA3}" type="presParOf" srcId="{251E8DDA-1D9B-49F2-B494-F240EB56B83E}" destId="{F93E178C-9623-48EC-B8DA-CB728A66C8A0}" srcOrd="1" destOrd="0" presId="urn:microsoft.com/office/officeart/2005/8/layout/orgChart1"/>
    <dgm:cxn modelId="{3A721B2B-B5C5-4D58-8F09-BE6E74140AFC}" type="presParOf" srcId="{4E9BD62F-CCF2-4187-92B6-15F226878895}" destId="{BF521F1D-D137-4818-9C8C-D8CE4BDEFD47}" srcOrd="1" destOrd="0" presId="urn:microsoft.com/office/officeart/2005/8/layout/orgChart1"/>
    <dgm:cxn modelId="{79C028E1-574F-48FE-B637-EBE61E5D0B24}" type="presParOf" srcId="{BF521F1D-D137-4818-9C8C-D8CE4BDEFD47}" destId="{179BB139-730B-402E-8C29-A02A4F5B2EFC}" srcOrd="0" destOrd="0" presId="urn:microsoft.com/office/officeart/2005/8/layout/orgChart1"/>
    <dgm:cxn modelId="{F20915AD-5B64-4A04-8783-94A4EF96F9C9}" type="presParOf" srcId="{BF521F1D-D137-4818-9C8C-D8CE4BDEFD47}" destId="{80E7F20E-9CFE-441A-B01F-D437232B5CF6}" srcOrd="1" destOrd="0" presId="urn:microsoft.com/office/officeart/2005/8/layout/orgChart1"/>
    <dgm:cxn modelId="{247C2098-50CD-40D5-A7B7-AAC3084732AB}" type="presParOf" srcId="{80E7F20E-9CFE-441A-B01F-D437232B5CF6}" destId="{CAAD444E-D88E-4896-A99D-F6430649F766}" srcOrd="0" destOrd="0" presId="urn:microsoft.com/office/officeart/2005/8/layout/orgChart1"/>
    <dgm:cxn modelId="{26480A1B-7C7C-40F4-8368-51A059D34D10}" type="presParOf" srcId="{CAAD444E-D88E-4896-A99D-F6430649F766}" destId="{3ECCDE2F-4972-4D57-B80B-1D5D82D6A40D}" srcOrd="0" destOrd="0" presId="urn:microsoft.com/office/officeart/2005/8/layout/orgChart1"/>
    <dgm:cxn modelId="{018F7646-A32B-4C05-B63C-67D7F345FD28}" type="presParOf" srcId="{CAAD444E-D88E-4896-A99D-F6430649F766}" destId="{4039F1B5-07D0-47F2-BC35-A233E21B92B5}" srcOrd="1" destOrd="0" presId="urn:microsoft.com/office/officeart/2005/8/layout/orgChart1"/>
    <dgm:cxn modelId="{F5CB1B2F-23DC-4E8B-B06D-6F1A887056D1}" type="presParOf" srcId="{80E7F20E-9CFE-441A-B01F-D437232B5CF6}" destId="{6A67832A-90F7-430A-96D3-EEFCB91565F5}" srcOrd="1" destOrd="0" presId="urn:microsoft.com/office/officeart/2005/8/layout/orgChart1"/>
    <dgm:cxn modelId="{43726590-CE56-4578-9663-677C261F4B94}" type="presParOf" srcId="{80E7F20E-9CFE-441A-B01F-D437232B5CF6}" destId="{BAAB10F6-10D1-40A8-9991-1BB7BF46769B}" srcOrd="2" destOrd="0" presId="urn:microsoft.com/office/officeart/2005/8/layout/orgChart1"/>
    <dgm:cxn modelId="{BB68B907-2DE7-4190-83A6-7C7363769A50}" type="presParOf" srcId="{4E9BD62F-CCF2-4187-92B6-15F226878895}" destId="{083A4CE5-CE82-443B-A018-1A3A1433BD2C}" srcOrd="2" destOrd="0" presId="urn:microsoft.com/office/officeart/2005/8/layout/orgChart1"/>
    <dgm:cxn modelId="{FBDA4F29-DC7C-45A0-AA95-A186005059AE}" type="presParOf" srcId="{1A1290FF-CE46-48CC-A191-F092F36BDBC8}" destId="{FA508FB3-B7D5-4A7B-AF6E-D5179CE82131}" srcOrd="4" destOrd="0" presId="urn:microsoft.com/office/officeart/2005/8/layout/orgChart1"/>
    <dgm:cxn modelId="{944594B8-A9A0-4139-9DED-29C91E1C9403}" type="presParOf" srcId="{1A1290FF-CE46-48CC-A191-F092F36BDBC8}" destId="{C07A28E5-5342-4A0B-AF05-860FC7576BD1}" srcOrd="5" destOrd="0" presId="urn:microsoft.com/office/officeart/2005/8/layout/orgChart1"/>
    <dgm:cxn modelId="{5EC2AA74-3380-4487-8841-4F81761B9076}" type="presParOf" srcId="{C07A28E5-5342-4A0B-AF05-860FC7576BD1}" destId="{0B223405-0C1F-41A4-B273-C5317F2A6432}" srcOrd="0" destOrd="0" presId="urn:microsoft.com/office/officeart/2005/8/layout/orgChart1"/>
    <dgm:cxn modelId="{9A57E0E4-68E4-4E23-BACA-EAEA9AA1D673}" type="presParOf" srcId="{0B223405-0C1F-41A4-B273-C5317F2A6432}" destId="{4D88355E-0DF0-449B-8BEC-7BD1230BB411}" srcOrd="0" destOrd="0" presId="urn:microsoft.com/office/officeart/2005/8/layout/orgChart1"/>
    <dgm:cxn modelId="{752F0EC9-CB13-4595-AC55-8EF3A8FDA23D}" type="presParOf" srcId="{0B223405-0C1F-41A4-B273-C5317F2A6432}" destId="{133D237C-A456-4AA3-AB88-97DE2B8EE182}" srcOrd="1" destOrd="0" presId="urn:microsoft.com/office/officeart/2005/8/layout/orgChart1"/>
    <dgm:cxn modelId="{83A9924D-DC7B-4BB3-8703-01F3CFB2CA44}" type="presParOf" srcId="{C07A28E5-5342-4A0B-AF05-860FC7576BD1}" destId="{48F25A76-2CBE-422C-83C0-4A22422F9003}" srcOrd="1" destOrd="0" presId="urn:microsoft.com/office/officeart/2005/8/layout/orgChart1"/>
    <dgm:cxn modelId="{B1619D9F-D7A1-48BE-A5CE-805AD54AA848}" type="presParOf" srcId="{48F25A76-2CBE-422C-83C0-4A22422F9003}" destId="{2862E413-6609-4600-A00E-9C532D52AC9D}" srcOrd="0" destOrd="0" presId="urn:microsoft.com/office/officeart/2005/8/layout/orgChart1"/>
    <dgm:cxn modelId="{24A20720-3B63-44E0-81A7-52D44394CF58}" type="presParOf" srcId="{48F25A76-2CBE-422C-83C0-4A22422F9003}" destId="{B1AF140B-966D-4B8B-877A-49103640B35B}" srcOrd="1" destOrd="0" presId="urn:microsoft.com/office/officeart/2005/8/layout/orgChart1"/>
    <dgm:cxn modelId="{ADB1F530-656F-4104-BCD8-48B938331351}" type="presParOf" srcId="{B1AF140B-966D-4B8B-877A-49103640B35B}" destId="{4E05373C-DE70-45B2-BD9B-08412073663E}" srcOrd="0" destOrd="0" presId="urn:microsoft.com/office/officeart/2005/8/layout/orgChart1"/>
    <dgm:cxn modelId="{F5EFAA62-3568-4D9D-83DE-824F98E3A8DB}" type="presParOf" srcId="{4E05373C-DE70-45B2-BD9B-08412073663E}" destId="{0A2D707C-A038-4ECE-82BE-07BCA296824B}" srcOrd="0" destOrd="0" presId="urn:microsoft.com/office/officeart/2005/8/layout/orgChart1"/>
    <dgm:cxn modelId="{3D000A75-129A-42F1-877E-DE48677C0099}" type="presParOf" srcId="{4E05373C-DE70-45B2-BD9B-08412073663E}" destId="{137DA9BD-81CF-4DAF-B1C8-5A3A31F0A307}" srcOrd="1" destOrd="0" presId="urn:microsoft.com/office/officeart/2005/8/layout/orgChart1"/>
    <dgm:cxn modelId="{71028A54-D57F-4CFF-851F-C1041BB994DC}" type="presParOf" srcId="{B1AF140B-966D-4B8B-877A-49103640B35B}" destId="{DDB3C99A-BDC6-431A-B43C-90960537B6F8}" srcOrd="1" destOrd="0" presId="urn:microsoft.com/office/officeart/2005/8/layout/orgChart1"/>
    <dgm:cxn modelId="{409A0B0E-97C5-4481-9C4B-EC484F03A580}" type="presParOf" srcId="{B1AF140B-966D-4B8B-877A-49103640B35B}" destId="{E02EA7FD-197B-478C-90AB-0165C6EE74AD}" srcOrd="2" destOrd="0" presId="urn:microsoft.com/office/officeart/2005/8/layout/orgChart1"/>
    <dgm:cxn modelId="{F559EFB3-2E16-4445-A26E-E92729661F77}" type="presParOf" srcId="{C07A28E5-5342-4A0B-AF05-860FC7576BD1}" destId="{FDDCC5C4-6773-4574-9CB9-89EBE70AF525}" srcOrd="2" destOrd="0" presId="urn:microsoft.com/office/officeart/2005/8/layout/orgChart1"/>
    <dgm:cxn modelId="{F3519B75-D531-4955-AA43-33A72D944DAA}" type="presParOf" srcId="{72FFF239-A3DF-48B3-A5BB-836FA3908358}" destId="{67B88CF5-FB3B-4379-B53A-0291071F2D01}" srcOrd="2" destOrd="0" presId="urn:microsoft.com/office/officeart/2005/8/layout/orgChart1"/>
    <dgm:cxn modelId="{B9043D92-D292-49DD-9F48-3E5EECC6BEAA}" type="presParOf" srcId="{67B88CF5-FB3B-4379-B53A-0291071F2D01}" destId="{B5666AD6-B091-472E-929A-3E414D7E3708}" srcOrd="0" destOrd="0" presId="urn:microsoft.com/office/officeart/2005/8/layout/orgChart1"/>
    <dgm:cxn modelId="{64B70877-D29A-4E66-814C-5651081EC89F}" type="presParOf" srcId="{67B88CF5-FB3B-4379-B53A-0291071F2D01}" destId="{103CAAD0-CD25-4B9B-98BE-C71B74BBEA3E}" srcOrd="1" destOrd="0" presId="urn:microsoft.com/office/officeart/2005/8/layout/orgChart1"/>
    <dgm:cxn modelId="{E1294C56-22C6-452E-B822-0663E41613F7}" type="presParOf" srcId="{103CAAD0-CD25-4B9B-98BE-C71B74BBEA3E}" destId="{29AD2875-852F-4043-8554-45F3FF86E7DF}" srcOrd="0" destOrd="0" presId="urn:microsoft.com/office/officeart/2005/8/layout/orgChart1"/>
    <dgm:cxn modelId="{0D402CB1-C4C0-46BB-9E1B-43033AA525CF}" type="presParOf" srcId="{29AD2875-852F-4043-8554-45F3FF86E7DF}" destId="{ACBA1D5C-B778-445A-8728-EB96EB7FFDC5}" srcOrd="0" destOrd="0" presId="urn:microsoft.com/office/officeart/2005/8/layout/orgChart1"/>
    <dgm:cxn modelId="{ED7F8738-D9F3-42C5-9671-EBE8062C6E99}" type="presParOf" srcId="{29AD2875-852F-4043-8554-45F3FF86E7DF}" destId="{6FB73520-7E2F-4CA1-A09B-B1BF6CE06EEA}" srcOrd="1" destOrd="0" presId="urn:microsoft.com/office/officeart/2005/8/layout/orgChart1"/>
    <dgm:cxn modelId="{976CBCAF-DA79-4AA7-8E2B-1CA807ED88A1}" type="presParOf" srcId="{103CAAD0-CD25-4B9B-98BE-C71B74BBEA3E}" destId="{405D64F0-67F1-45AE-A943-E7DD89BAD820}" srcOrd="1" destOrd="0" presId="urn:microsoft.com/office/officeart/2005/8/layout/orgChart1"/>
    <dgm:cxn modelId="{212F07C9-5BA1-412B-85FA-AADC2D90C001}" type="presParOf" srcId="{103CAAD0-CD25-4B9B-98BE-C71B74BBEA3E}" destId="{C3FA73E9-C6FB-44C5-9A62-DFFE9B56EF8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666AD6-B091-472E-929A-3E414D7E3708}">
      <dsp:nvSpPr>
        <dsp:cNvPr id="0" name=""/>
        <dsp:cNvSpPr/>
      </dsp:nvSpPr>
      <dsp:spPr>
        <a:xfrm>
          <a:off x="2692858" y="773565"/>
          <a:ext cx="162129" cy="710282"/>
        </a:xfrm>
        <a:custGeom>
          <a:avLst/>
          <a:gdLst/>
          <a:ahLst/>
          <a:cxnLst/>
          <a:rect l="0" t="0" r="0" b="0"/>
          <a:pathLst>
            <a:path>
              <a:moveTo>
                <a:pt x="162129" y="0"/>
              </a:moveTo>
              <a:lnTo>
                <a:pt x="162129" y="710282"/>
              </a:lnTo>
              <a:lnTo>
                <a:pt x="0" y="710282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62E413-6609-4600-A00E-9C532D52AC9D}">
      <dsp:nvSpPr>
        <dsp:cNvPr id="0" name=""/>
        <dsp:cNvSpPr/>
      </dsp:nvSpPr>
      <dsp:spPr>
        <a:xfrm>
          <a:off x="4105702" y="2966175"/>
          <a:ext cx="231613" cy="7102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0282"/>
              </a:lnTo>
              <a:lnTo>
                <a:pt x="231613" y="710282"/>
              </a:lnTo>
            </a:path>
          </a:pathLst>
        </a:custGeom>
        <a:noFill/>
        <a:ln w="254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508FB3-B7D5-4A7B-AF6E-D5179CE82131}">
      <dsp:nvSpPr>
        <dsp:cNvPr id="0" name=""/>
        <dsp:cNvSpPr/>
      </dsp:nvSpPr>
      <dsp:spPr>
        <a:xfrm>
          <a:off x="2854988" y="773565"/>
          <a:ext cx="1868351" cy="14205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8434"/>
              </a:lnTo>
              <a:lnTo>
                <a:pt x="1868351" y="1258434"/>
              </a:lnTo>
              <a:lnTo>
                <a:pt x="1868351" y="1420564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9BB139-730B-402E-8C29-A02A4F5B2EFC}">
      <dsp:nvSpPr>
        <dsp:cNvPr id="0" name=""/>
        <dsp:cNvSpPr/>
      </dsp:nvSpPr>
      <dsp:spPr>
        <a:xfrm>
          <a:off x="2237351" y="2966175"/>
          <a:ext cx="231613" cy="7102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0282"/>
              </a:lnTo>
              <a:lnTo>
                <a:pt x="231613" y="710282"/>
              </a:lnTo>
            </a:path>
          </a:pathLst>
        </a:custGeom>
        <a:noFill/>
        <a:ln w="254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CC32F3-FED5-4D72-AD77-08501F5DADA8}">
      <dsp:nvSpPr>
        <dsp:cNvPr id="0" name=""/>
        <dsp:cNvSpPr/>
      </dsp:nvSpPr>
      <dsp:spPr>
        <a:xfrm>
          <a:off x="2809268" y="773565"/>
          <a:ext cx="91440" cy="142056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0564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8023F6-231C-4F73-A25A-43793138512D}">
      <dsp:nvSpPr>
        <dsp:cNvPr id="0" name=""/>
        <dsp:cNvSpPr/>
      </dsp:nvSpPr>
      <dsp:spPr>
        <a:xfrm>
          <a:off x="369000" y="2966175"/>
          <a:ext cx="231613" cy="7102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0282"/>
              </a:lnTo>
              <a:lnTo>
                <a:pt x="231613" y="710282"/>
              </a:lnTo>
            </a:path>
          </a:pathLst>
        </a:custGeom>
        <a:noFill/>
        <a:ln w="254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DCA0B5-07F7-46F2-A334-618853BA698E}">
      <dsp:nvSpPr>
        <dsp:cNvPr id="0" name=""/>
        <dsp:cNvSpPr/>
      </dsp:nvSpPr>
      <dsp:spPr>
        <a:xfrm>
          <a:off x="986637" y="773565"/>
          <a:ext cx="1868351" cy="1420564"/>
        </a:xfrm>
        <a:custGeom>
          <a:avLst/>
          <a:gdLst/>
          <a:ahLst/>
          <a:cxnLst/>
          <a:rect l="0" t="0" r="0" b="0"/>
          <a:pathLst>
            <a:path>
              <a:moveTo>
                <a:pt x="1868351" y="0"/>
              </a:moveTo>
              <a:lnTo>
                <a:pt x="1868351" y="1258434"/>
              </a:lnTo>
              <a:lnTo>
                <a:pt x="0" y="1258434"/>
              </a:lnTo>
              <a:lnTo>
                <a:pt x="0" y="1420564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7021FD-39A3-4B46-9E92-B501B8384E6B}">
      <dsp:nvSpPr>
        <dsp:cNvPr id="0" name=""/>
        <dsp:cNvSpPr/>
      </dsp:nvSpPr>
      <dsp:spPr>
        <a:xfrm>
          <a:off x="2082942" y="1519"/>
          <a:ext cx="1544091" cy="772045"/>
        </a:xfrm>
        <a:prstGeom prst="rect">
          <a:avLst/>
        </a:prstGeom>
        <a:solidFill>
          <a:srgbClr val="3E6F5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/>
            <a:t>GERENCIA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/>
            <a:t>JF</a:t>
          </a:r>
        </a:p>
      </dsp:txBody>
      <dsp:txXfrm>
        <a:off x="2082942" y="1519"/>
        <a:ext cx="1544091" cy="772045"/>
      </dsp:txXfrm>
    </dsp:sp>
    <dsp:sp modelId="{68939051-1647-478F-8F27-4287166CBD25}">
      <dsp:nvSpPr>
        <dsp:cNvPr id="0" name=""/>
        <dsp:cNvSpPr/>
      </dsp:nvSpPr>
      <dsp:spPr>
        <a:xfrm>
          <a:off x="214591" y="2194129"/>
          <a:ext cx="1544091" cy="772045"/>
        </a:xfrm>
        <a:prstGeom prst="rect">
          <a:avLst/>
        </a:prstGeom>
        <a:solidFill>
          <a:schemeClr val="accent6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/>
            <a:t>GOBERNANTA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/>
            <a:t>CC</a:t>
          </a:r>
        </a:p>
      </dsp:txBody>
      <dsp:txXfrm>
        <a:off x="214591" y="2194129"/>
        <a:ext cx="1544091" cy="772045"/>
      </dsp:txXfrm>
    </dsp:sp>
    <dsp:sp modelId="{3DA4F3A5-2731-4255-BCF4-C4637A21C615}">
      <dsp:nvSpPr>
        <dsp:cNvPr id="0" name=""/>
        <dsp:cNvSpPr/>
      </dsp:nvSpPr>
      <dsp:spPr>
        <a:xfrm>
          <a:off x="600614" y="3290434"/>
          <a:ext cx="1544091" cy="772045"/>
        </a:xfrm>
        <a:prstGeom prst="rect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/>
            <a:t>LIMPIEZA Y AYUDANTE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/>
            <a:t>GC</a:t>
          </a:r>
        </a:p>
      </dsp:txBody>
      <dsp:txXfrm>
        <a:off x="600614" y="3290434"/>
        <a:ext cx="1544091" cy="772045"/>
      </dsp:txXfrm>
    </dsp:sp>
    <dsp:sp modelId="{CF56FF6C-9805-4AB0-9229-58E525519064}">
      <dsp:nvSpPr>
        <dsp:cNvPr id="0" name=""/>
        <dsp:cNvSpPr/>
      </dsp:nvSpPr>
      <dsp:spPr>
        <a:xfrm>
          <a:off x="2082942" y="2194129"/>
          <a:ext cx="1544091" cy="772045"/>
        </a:xfrm>
        <a:prstGeom prst="rect">
          <a:avLst/>
        </a:prstGeom>
        <a:solidFill>
          <a:schemeClr val="accent6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/>
            <a:t>JEFE DE SALA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/>
            <a:t>ME</a:t>
          </a:r>
        </a:p>
      </dsp:txBody>
      <dsp:txXfrm>
        <a:off x="2082942" y="2194129"/>
        <a:ext cx="1544091" cy="772045"/>
      </dsp:txXfrm>
    </dsp:sp>
    <dsp:sp modelId="{3ECCDE2F-4972-4D57-B80B-1D5D82D6A40D}">
      <dsp:nvSpPr>
        <dsp:cNvPr id="0" name=""/>
        <dsp:cNvSpPr/>
      </dsp:nvSpPr>
      <dsp:spPr>
        <a:xfrm>
          <a:off x="2468965" y="3290434"/>
          <a:ext cx="1544091" cy="772045"/>
        </a:xfrm>
        <a:prstGeom prst="rect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/>
            <a:t>CAMARERO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/>
            <a:t>AD</a:t>
          </a:r>
        </a:p>
      </dsp:txBody>
      <dsp:txXfrm>
        <a:off x="2468965" y="3290434"/>
        <a:ext cx="1544091" cy="772045"/>
      </dsp:txXfrm>
    </dsp:sp>
    <dsp:sp modelId="{4D88355E-0DF0-449B-8BEC-7BD1230BB411}">
      <dsp:nvSpPr>
        <dsp:cNvPr id="0" name=""/>
        <dsp:cNvSpPr/>
      </dsp:nvSpPr>
      <dsp:spPr>
        <a:xfrm>
          <a:off x="3951293" y="2194129"/>
          <a:ext cx="1544091" cy="772045"/>
        </a:xfrm>
        <a:prstGeom prst="rect">
          <a:avLst/>
        </a:prstGeom>
        <a:solidFill>
          <a:schemeClr val="accent6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/>
            <a:t>JEFE DE COCINA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/>
            <a:t>JS</a:t>
          </a:r>
        </a:p>
      </dsp:txBody>
      <dsp:txXfrm>
        <a:off x="3951293" y="2194129"/>
        <a:ext cx="1544091" cy="772045"/>
      </dsp:txXfrm>
    </dsp:sp>
    <dsp:sp modelId="{0A2D707C-A038-4ECE-82BE-07BCA296824B}">
      <dsp:nvSpPr>
        <dsp:cNvPr id="0" name=""/>
        <dsp:cNvSpPr/>
      </dsp:nvSpPr>
      <dsp:spPr>
        <a:xfrm>
          <a:off x="4337316" y="3290434"/>
          <a:ext cx="1544091" cy="772045"/>
        </a:xfrm>
        <a:prstGeom prst="rect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/>
            <a:t>2º COCINA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/>
            <a:t>SL</a:t>
          </a:r>
        </a:p>
      </dsp:txBody>
      <dsp:txXfrm>
        <a:off x="4337316" y="3290434"/>
        <a:ext cx="1544091" cy="772045"/>
      </dsp:txXfrm>
    </dsp:sp>
    <dsp:sp modelId="{ACBA1D5C-B778-445A-8728-EB96EB7FFDC5}">
      <dsp:nvSpPr>
        <dsp:cNvPr id="0" name=""/>
        <dsp:cNvSpPr/>
      </dsp:nvSpPr>
      <dsp:spPr>
        <a:xfrm>
          <a:off x="1148767" y="1097824"/>
          <a:ext cx="1544091" cy="772045"/>
        </a:xfrm>
        <a:prstGeom prst="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/>
            <a:t>DIRECCIÓN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/>
            <a:t>LF</a:t>
          </a:r>
        </a:p>
      </dsp:txBody>
      <dsp:txXfrm>
        <a:off x="1148767" y="1097824"/>
        <a:ext cx="1544091" cy="7720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7A6F9-C4FF-45F3-94B2-5CEF8B61A00F}" type="datetimeFigureOut">
              <a:rPr lang="es-ES" smtClean="0"/>
              <a:t>13/12/2023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0C6509-E26A-488F-956A-B945DBBF8B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6671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6FF786-0DC1-4F07-90B2-3374C5DAD1D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FF786-0DC1-4F07-90B2-3374C5DAD1D0}" type="slidenum">
              <a:rPr lang="es-ES" smtClean="0"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94499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FF786-0DC1-4F07-90B2-3374C5DAD1D0}" type="slidenum">
              <a:rPr lang="es-ES" smtClean="0"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37446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FF786-0DC1-4F07-90B2-3374C5DAD1D0}" type="slidenum">
              <a:rPr lang="es-ES" smtClean="0"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56869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FF786-0DC1-4F07-90B2-3374C5DAD1D0}" type="slidenum">
              <a:rPr lang="es-ES" smtClean="0"/>
              <a:t>15</a:t>
            </a:fld>
            <a:endParaRPr 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FF786-0DC1-4F07-90B2-3374C5DAD1D0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1258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FF786-0DC1-4F07-90B2-3374C5DAD1D0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38523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21821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20117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8703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FF786-0DC1-4F07-90B2-3374C5DAD1D0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350490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82681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09069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FF786-0DC1-4F07-90B2-3374C5DAD1D0}" type="slidenum">
              <a:rPr lang="es-ES" smtClean="0"/>
              <a:t>26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551795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FF786-0DC1-4F07-90B2-3374C5DAD1D0}" type="slidenum">
              <a:rPr lang="es-ES" smtClean="0"/>
              <a:t>27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531075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FF786-0DC1-4F07-90B2-3374C5DAD1D0}" type="slidenum">
              <a:rPr lang="es-ES" smtClean="0"/>
              <a:t>28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698222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FF786-0DC1-4F07-90B2-3374C5DAD1D0}" type="slidenum">
              <a:rPr lang="es-ES" smtClean="0"/>
              <a:t>29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443418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34069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FF786-0DC1-4F07-90B2-3374C5DAD1D0}" type="slidenum">
              <a:rPr lang="es-ES" smtClean="0"/>
              <a:t>36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733031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FF786-0DC1-4F07-90B2-3374C5DAD1D0}" type="slidenum">
              <a:rPr lang="es-ES" smtClean="0"/>
              <a:t>37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644591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FF786-0DC1-4F07-90B2-3374C5DAD1D0}" type="slidenum">
              <a:rPr lang="es-ES" smtClean="0"/>
              <a:t>38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29984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FF786-0DC1-4F07-90B2-3374C5DAD1D0}" type="slidenum">
              <a:rPr lang="es-ES" smtClean="0"/>
              <a:t>39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68061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9" name="Google Shape;1219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" panose="020B0502040204020203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40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Light" panose="020B0502040204020203" pitchFamily="34" charset="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9" name="Google Shape;1229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53171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9" name="Google Shape;1259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" name="Google Shape;1260;p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>
                <a:latin typeface="Bahnschrift Light" panose="020B0502040204020203" pitchFamily="34" charset="0"/>
              </a:rPr>
              <a:t>44</a:t>
            </a:fld>
            <a:endParaRPr dirty="0">
              <a:latin typeface="Bahnschrift Light" panose="020B0502040204020203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FF786-0DC1-4F07-90B2-3374C5DAD1D0}" type="slidenum">
              <a:rPr lang="es-ES" smtClean="0">
                <a:latin typeface="Bahnschrift Light" panose="020B0502040204020203" pitchFamily="34" charset="0"/>
              </a:rPr>
              <a:t>45</a:t>
            </a:fld>
            <a:endParaRPr lang="es-ES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577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FF786-0DC1-4F07-90B2-3374C5DAD1D0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455879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9" name="Google Shape;1259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" name="Google Shape;1260;p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>
                <a:latin typeface="Bahnschrift Light" panose="020B0502040204020203" pitchFamily="34" charset="0"/>
              </a:rPr>
              <a:t>46</a:t>
            </a:fld>
            <a:endParaRPr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6206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25060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0" name="Google Shape;1290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p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>
                <a:latin typeface="Bahnschrift Light" panose="020B0502040204020203" pitchFamily="34" charset="0"/>
              </a:rPr>
              <a:t>48</a:t>
            </a:fld>
            <a:endParaRPr dirty="0">
              <a:latin typeface="Bahnschrift Light" panose="020B0502040204020203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FF786-0DC1-4F07-90B2-3374C5DAD1D0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34538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FF786-0DC1-4F07-90B2-3374C5DAD1D0}" type="slidenum">
              <a:rPr lang="es-ES" smtClean="0"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79129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FF786-0DC1-4F07-90B2-3374C5DAD1D0}" type="slidenum">
              <a:rPr lang="es-ES" smtClean="0"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75828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FF786-0DC1-4F07-90B2-3374C5DAD1D0}" type="slidenum">
              <a:rPr lang="es-ES" smtClean="0"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77684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FF786-0DC1-4F07-90B2-3374C5DAD1D0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3523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944" y="1124234"/>
            <a:ext cx="7785354" cy="2391580"/>
          </a:xfrm>
        </p:spPr>
        <p:txBody>
          <a:bodyPr anchor="b"/>
          <a:lstStyle>
            <a:lvl1pPr algn="ctr">
              <a:defRPr sz="601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4906" y="3608042"/>
            <a:ext cx="6869430" cy="1658521"/>
          </a:xfrm>
        </p:spPr>
        <p:txBody>
          <a:bodyPr/>
          <a:lstStyle>
            <a:lvl1pPr marL="0" indent="0" algn="ctr">
              <a:buNone/>
              <a:defRPr sz="2406"/>
            </a:lvl1pPr>
            <a:lvl2pPr marL="457962" indent="0" algn="ctr">
              <a:buNone/>
              <a:defRPr sz="2004"/>
            </a:lvl2pPr>
            <a:lvl3pPr marL="915924" indent="0" algn="ctr">
              <a:buNone/>
              <a:defRPr sz="1800"/>
            </a:lvl3pPr>
            <a:lvl4pPr marL="1373886" indent="0" algn="ctr">
              <a:buNone/>
              <a:defRPr sz="1602"/>
            </a:lvl4pPr>
            <a:lvl5pPr marL="1831848" indent="0" algn="ctr">
              <a:buNone/>
              <a:defRPr sz="1602"/>
            </a:lvl5pPr>
            <a:lvl6pPr marL="2289810" indent="0" algn="ctr">
              <a:buNone/>
              <a:defRPr sz="1602"/>
            </a:lvl6pPr>
            <a:lvl7pPr marL="2747772" indent="0" algn="ctr">
              <a:buNone/>
              <a:defRPr sz="1602"/>
            </a:lvl7pPr>
            <a:lvl8pPr marL="3205734" indent="0" algn="ctr">
              <a:buNone/>
              <a:defRPr sz="1602"/>
            </a:lvl8pPr>
            <a:lvl9pPr marL="3663696" indent="0" algn="ctr">
              <a:buNone/>
              <a:defRPr sz="160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00C16-7370-467F-A62C-699C8F91E25C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95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37F25-5C8E-42EB-8846-C000B17E3F67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746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4582" y="365734"/>
            <a:ext cx="1974961" cy="582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9699" y="365734"/>
            <a:ext cx="5810393" cy="582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68AB2-ECB6-4795-AD06-673628221ED2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66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8"/>
          <p:cNvSpPr txBox="1">
            <a:spLocks noGrp="1"/>
          </p:cNvSpPr>
          <p:nvPr>
            <p:ph type="dt" idx="10"/>
          </p:nvPr>
        </p:nvSpPr>
        <p:spPr>
          <a:xfrm>
            <a:off x="629697" y="6366945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8"/>
          <p:cNvSpPr txBox="1">
            <a:spLocks noGrp="1"/>
          </p:cNvSpPr>
          <p:nvPr>
            <p:ph type="ftr" idx="11"/>
          </p:nvPr>
        </p:nvSpPr>
        <p:spPr>
          <a:xfrm>
            <a:off x="3033999" y="6366945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68"/>
          <p:cNvSpPr txBox="1">
            <a:spLocks noGrp="1"/>
          </p:cNvSpPr>
          <p:nvPr>
            <p:ph type="sldNum" idx="12"/>
          </p:nvPr>
        </p:nvSpPr>
        <p:spPr>
          <a:xfrm>
            <a:off x="6468713" y="6366945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0376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1"/>
          <p:cNvSpPr txBox="1">
            <a:spLocks noGrp="1"/>
          </p:cNvSpPr>
          <p:nvPr>
            <p:ph type="title"/>
          </p:nvPr>
        </p:nvSpPr>
        <p:spPr>
          <a:xfrm>
            <a:off x="624928" y="1712590"/>
            <a:ext cx="7899845" cy="285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10"/>
              <a:buFont typeface="Calibri"/>
              <a:buNone/>
              <a:defRPr sz="6012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1"/>
          <p:cNvSpPr txBox="1">
            <a:spLocks noGrp="1"/>
          </p:cNvSpPr>
          <p:nvPr>
            <p:ph type="body" idx="1"/>
          </p:nvPr>
        </p:nvSpPr>
        <p:spPr>
          <a:xfrm>
            <a:off x="624928" y="4597114"/>
            <a:ext cx="7899845" cy="1502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274320" algn="l">
              <a:lnSpc>
                <a:spcPct val="90000"/>
              </a:lnSpc>
              <a:spcBef>
                <a:spcPts val="1002"/>
              </a:spcBef>
              <a:spcAft>
                <a:spcPts val="0"/>
              </a:spcAft>
              <a:buClr>
                <a:schemeClr val="dk1"/>
              </a:buClr>
              <a:buSzPts val="2005"/>
              <a:buNone/>
              <a:defRPr sz="2405">
                <a:solidFill>
                  <a:schemeClr val="dk1"/>
                </a:solidFill>
              </a:defRPr>
            </a:lvl1pPr>
            <a:lvl2pPr marL="1097280" lvl="1" indent="-27432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rgbClr val="888888"/>
              </a:buClr>
              <a:buSzPts val="1670"/>
              <a:buNone/>
              <a:defRPr sz="2004">
                <a:solidFill>
                  <a:srgbClr val="888888"/>
                </a:solidFill>
              </a:defRPr>
            </a:lvl2pPr>
            <a:lvl3pPr marL="1645920" lvl="2" indent="-27432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800">
                <a:solidFill>
                  <a:srgbClr val="888888"/>
                </a:solidFill>
              </a:defRPr>
            </a:lvl3pPr>
            <a:lvl4pPr marL="2194560" lvl="3" indent="-27432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rgbClr val="888888"/>
              </a:buClr>
              <a:buSzPts val="1335"/>
              <a:buNone/>
              <a:defRPr sz="1602">
                <a:solidFill>
                  <a:srgbClr val="888888"/>
                </a:solidFill>
              </a:defRPr>
            </a:lvl4pPr>
            <a:lvl5pPr marL="2743200" lvl="4" indent="-27432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rgbClr val="888888"/>
              </a:buClr>
              <a:buSzPts val="1335"/>
              <a:buNone/>
              <a:defRPr sz="1602">
                <a:solidFill>
                  <a:srgbClr val="888888"/>
                </a:solidFill>
              </a:defRPr>
            </a:lvl5pPr>
            <a:lvl6pPr marL="3291840" lvl="5" indent="-27432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rgbClr val="888888"/>
              </a:buClr>
              <a:buSzPts val="1335"/>
              <a:buNone/>
              <a:defRPr sz="1602">
                <a:solidFill>
                  <a:srgbClr val="888888"/>
                </a:solidFill>
              </a:defRPr>
            </a:lvl6pPr>
            <a:lvl7pPr marL="3840480" lvl="6" indent="-27432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rgbClr val="888888"/>
              </a:buClr>
              <a:buSzPts val="1335"/>
              <a:buNone/>
              <a:defRPr sz="1602">
                <a:solidFill>
                  <a:srgbClr val="888888"/>
                </a:solidFill>
              </a:defRPr>
            </a:lvl7pPr>
            <a:lvl8pPr marL="4389120" lvl="7" indent="-27432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rgbClr val="888888"/>
              </a:buClr>
              <a:buSzPts val="1335"/>
              <a:buNone/>
              <a:defRPr sz="1602">
                <a:solidFill>
                  <a:srgbClr val="888888"/>
                </a:solidFill>
              </a:defRPr>
            </a:lvl8pPr>
            <a:lvl9pPr marL="4937760" lvl="8" indent="-27432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rgbClr val="888888"/>
              </a:buClr>
              <a:buSzPts val="1335"/>
              <a:buNone/>
              <a:defRPr sz="1602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71"/>
          <p:cNvSpPr txBox="1">
            <a:spLocks noGrp="1"/>
          </p:cNvSpPr>
          <p:nvPr>
            <p:ph type="dt" idx="10"/>
          </p:nvPr>
        </p:nvSpPr>
        <p:spPr>
          <a:xfrm>
            <a:off x="629697" y="6366945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1"/>
          <p:cNvSpPr txBox="1">
            <a:spLocks noGrp="1"/>
          </p:cNvSpPr>
          <p:nvPr>
            <p:ph type="ftr" idx="11"/>
          </p:nvPr>
        </p:nvSpPr>
        <p:spPr>
          <a:xfrm>
            <a:off x="3033999" y="6366945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1"/>
          <p:cNvSpPr txBox="1">
            <a:spLocks noGrp="1"/>
          </p:cNvSpPr>
          <p:nvPr>
            <p:ph type="sldNum" idx="12"/>
          </p:nvPr>
        </p:nvSpPr>
        <p:spPr>
          <a:xfrm>
            <a:off x="6468713" y="6366945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8358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2"/>
          <p:cNvSpPr txBox="1">
            <a:spLocks noGrp="1"/>
          </p:cNvSpPr>
          <p:nvPr>
            <p:ph type="title"/>
          </p:nvPr>
        </p:nvSpPr>
        <p:spPr>
          <a:xfrm>
            <a:off x="629698" y="365736"/>
            <a:ext cx="7899845" cy="1327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2"/>
          <p:cNvSpPr txBox="1">
            <a:spLocks noGrp="1"/>
          </p:cNvSpPr>
          <p:nvPr>
            <p:ph type="body" idx="1"/>
          </p:nvPr>
        </p:nvSpPr>
        <p:spPr>
          <a:xfrm>
            <a:off x="629697" y="1828669"/>
            <a:ext cx="3892678" cy="4358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411480" algn="l">
              <a:lnSpc>
                <a:spcPct val="90000"/>
              </a:lnSpc>
              <a:spcBef>
                <a:spcPts val="100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097280" lvl="1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645920" lvl="2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194560" lvl="3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743200" lvl="4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291840" lvl="5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2"/>
          <p:cNvSpPr txBox="1">
            <a:spLocks noGrp="1"/>
          </p:cNvSpPr>
          <p:nvPr>
            <p:ph type="body" idx="2"/>
          </p:nvPr>
        </p:nvSpPr>
        <p:spPr>
          <a:xfrm>
            <a:off x="4636865" y="1828669"/>
            <a:ext cx="3892678" cy="4358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411480" algn="l">
              <a:lnSpc>
                <a:spcPct val="90000"/>
              </a:lnSpc>
              <a:spcBef>
                <a:spcPts val="100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097280" lvl="1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645920" lvl="2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194560" lvl="3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743200" lvl="4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291840" lvl="5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72"/>
          <p:cNvSpPr txBox="1">
            <a:spLocks noGrp="1"/>
          </p:cNvSpPr>
          <p:nvPr>
            <p:ph type="dt" idx="10"/>
          </p:nvPr>
        </p:nvSpPr>
        <p:spPr>
          <a:xfrm>
            <a:off x="629697" y="6366945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2"/>
          <p:cNvSpPr txBox="1">
            <a:spLocks noGrp="1"/>
          </p:cNvSpPr>
          <p:nvPr>
            <p:ph type="ftr" idx="11"/>
          </p:nvPr>
        </p:nvSpPr>
        <p:spPr>
          <a:xfrm>
            <a:off x="3033999" y="6366945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2"/>
          <p:cNvSpPr txBox="1">
            <a:spLocks noGrp="1"/>
          </p:cNvSpPr>
          <p:nvPr>
            <p:ph type="sldNum" idx="12"/>
          </p:nvPr>
        </p:nvSpPr>
        <p:spPr>
          <a:xfrm>
            <a:off x="6468713" y="6366945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4435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3"/>
          <p:cNvSpPr txBox="1">
            <a:spLocks noGrp="1"/>
          </p:cNvSpPr>
          <p:nvPr>
            <p:ph type="title"/>
          </p:nvPr>
        </p:nvSpPr>
        <p:spPr>
          <a:xfrm>
            <a:off x="630890" y="365736"/>
            <a:ext cx="7899845" cy="1327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3"/>
          <p:cNvSpPr txBox="1">
            <a:spLocks noGrp="1"/>
          </p:cNvSpPr>
          <p:nvPr>
            <p:ph type="body" idx="1"/>
          </p:nvPr>
        </p:nvSpPr>
        <p:spPr>
          <a:xfrm>
            <a:off x="630892" y="1683965"/>
            <a:ext cx="3874787" cy="825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548640" lvl="0" indent="-274320" algn="l">
              <a:lnSpc>
                <a:spcPct val="90000"/>
              </a:lnSpc>
              <a:spcBef>
                <a:spcPts val="1002"/>
              </a:spcBef>
              <a:spcAft>
                <a:spcPts val="0"/>
              </a:spcAft>
              <a:buClr>
                <a:schemeClr val="dk1"/>
              </a:buClr>
              <a:buSzPts val="2005"/>
              <a:buNone/>
              <a:defRPr sz="2405" b="1"/>
            </a:lvl1pPr>
            <a:lvl2pPr marL="1097280" lvl="1" indent="-27432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670"/>
              <a:buNone/>
              <a:defRPr sz="2004" b="1"/>
            </a:lvl2pPr>
            <a:lvl3pPr marL="1645920" lvl="2" indent="-27432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800" b="1"/>
            </a:lvl3pPr>
            <a:lvl4pPr marL="2194560" lvl="3" indent="-27432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602" b="1"/>
            </a:lvl4pPr>
            <a:lvl5pPr marL="2743200" lvl="4" indent="-27432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602" b="1"/>
            </a:lvl5pPr>
            <a:lvl6pPr marL="3291840" lvl="5" indent="-27432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602" b="1"/>
            </a:lvl6pPr>
            <a:lvl7pPr marL="3840480" lvl="6" indent="-27432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602" b="1"/>
            </a:lvl7pPr>
            <a:lvl8pPr marL="4389120" lvl="7" indent="-27432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602" b="1"/>
            </a:lvl8pPr>
            <a:lvl9pPr marL="4937760" lvl="8" indent="-27432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602" b="1"/>
            </a:lvl9pPr>
          </a:lstStyle>
          <a:p>
            <a:endParaRPr/>
          </a:p>
        </p:txBody>
      </p:sp>
      <p:sp>
        <p:nvSpPr>
          <p:cNvPr id="47" name="Google Shape;47;p73"/>
          <p:cNvSpPr txBox="1">
            <a:spLocks noGrp="1"/>
          </p:cNvSpPr>
          <p:nvPr>
            <p:ph type="body" idx="2"/>
          </p:nvPr>
        </p:nvSpPr>
        <p:spPr>
          <a:xfrm>
            <a:off x="630892" y="2509251"/>
            <a:ext cx="3874787" cy="3690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411480" algn="l">
              <a:lnSpc>
                <a:spcPct val="90000"/>
              </a:lnSpc>
              <a:spcBef>
                <a:spcPts val="100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097280" lvl="1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645920" lvl="2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194560" lvl="3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743200" lvl="4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291840" lvl="5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73"/>
          <p:cNvSpPr txBox="1">
            <a:spLocks noGrp="1"/>
          </p:cNvSpPr>
          <p:nvPr>
            <p:ph type="body" idx="3"/>
          </p:nvPr>
        </p:nvSpPr>
        <p:spPr>
          <a:xfrm>
            <a:off x="4636866" y="1683965"/>
            <a:ext cx="3893870" cy="825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548640" lvl="0" indent="-274320" algn="l">
              <a:lnSpc>
                <a:spcPct val="90000"/>
              </a:lnSpc>
              <a:spcBef>
                <a:spcPts val="1002"/>
              </a:spcBef>
              <a:spcAft>
                <a:spcPts val="0"/>
              </a:spcAft>
              <a:buClr>
                <a:schemeClr val="dk1"/>
              </a:buClr>
              <a:buSzPts val="2005"/>
              <a:buNone/>
              <a:defRPr sz="2405" b="1"/>
            </a:lvl1pPr>
            <a:lvl2pPr marL="1097280" lvl="1" indent="-27432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670"/>
              <a:buNone/>
              <a:defRPr sz="2004" b="1"/>
            </a:lvl2pPr>
            <a:lvl3pPr marL="1645920" lvl="2" indent="-27432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800" b="1"/>
            </a:lvl3pPr>
            <a:lvl4pPr marL="2194560" lvl="3" indent="-27432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602" b="1"/>
            </a:lvl4pPr>
            <a:lvl5pPr marL="2743200" lvl="4" indent="-27432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602" b="1"/>
            </a:lvl5pPr>
            <a:lvl6pPr marL="3291840" lvl="5" indent="-27432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602" b="1"/>
            </a:lvl6pPr>
            <a:lvl7pPr marL="3840480" lvl="6" indent="-27432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602" b="1"/>
            </a:lvl7pPr>
            <a:lvl8pPr marL="4389120" lvl="7" indent="-27432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602" b="1"/>
            </a:lvl8pPr>
            <a:lvl9pPr marL="4937760" lvl="8" indent="-27432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602" b="1"/>
            </a:lvl9pPr>
          </a:lstStyle>
          <a:p>
            <a:endParaRPr/>
          </a:p>
        </p:txBody>
      </p:sp>
      <p:sp>
        <p:nvSpPr>
          <p:cNvPr id="49" name="Google Shape;49;p73"/>
          <p:cNvSpPr txBox="1">
            <a:spLocks noGrp="1"/>
          </p:cNvSpPr>
          <p:nvPr>
            <p:ph type="body" idx="4"/>
          </p:nvPr>
        </p:nvSpPr>
        <p:spPr>
          <a:xfrm>
            <a:off x="4636866" y="2509251"/>
            <a:ext cx="3893870" cy="3690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411480" algn="l">
              <a:lnSpc>
                <a:spcPct val="90000"/>
              </a:lnSpc>
              <a:spcBef>
                <a:spcPts val="100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097280" lvl="1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645920" lvl="2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194560" lvl="3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743200" lvl="4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291840" lvl="5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3"/>
          <p:cNvSpPr txBox="1">
            <a:spLocks noGrp="1"/>
          </p:cNvSpPr>
          <p:nvPr>
            <p:ph type="dt" idx="10"/>
          </p:nvPr>
        </p:nvSpPr>
        <p:spPr>
          <a:xfrm>
            <a:off x="629697" y="6366945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3"/>
          <p:cNvSpPr txBox="1">
            <a:spLocks noGrp="1"/>
          </p:cNvSpPr>
          <p:nvPr>
            <p:ph type="ftr" idx="11"/>
          </p:nvPr>
        </p:nvSpPr>
        <p:spPr>
          <a:xfrm>
            <a:off x="3033999" y="6366945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3"/>
          <p:cNvSpPr txBox="1">
            <a:spLocks noGrp="1"/>
          </p:cNvSpPr>
          <p:nvPr>
            <p:ph type="sldNum" idx="12"/>
          </p:nvPr>
        </p:nvSpPr>
        <p:spPr>
          <a:xfrm>
            <a:off x="6468713" y="6366945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0425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4"/>
          <p:cNvSpPr txBox="1">
            <a:spLocks noGrp="1"/>
          </p:cNvSpPr>
          <p:nvPr>
            <p:ph type="title"/>
          </p:nvPr>
        </p:nvSpPr>
        <p:spPr>
          <a:xfrm>
            <a:off x="629698" y="365736"/>
            <a:ext cx="7899845" cy="1327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4"/>
          <p:cNvSpPr txBox="1">
            <a:spLocks noGrp="1"/>
          </p:cNvSpPr>
          <p:nvPr>
            <p:ph type="dt" idx="10"/>
          </p:nvPr>
        </p:nvSpPr>
        <p:spPr>
          <a:xfrm>
            <a:off x="629697" y="6366945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4"/>
          <p:cNvSpPr txBox="1">
            <a:spLocks noGrp="1"/>
          </p:cNvSpPr>
          <p:nvPr>
            <p:ph type="ftr" idx="11"/>
          </p:nvPr>
        </p:nvSpPr>
        <p:spPr>
          <a:xfrm>
            <a:off x="3033999" y="6366945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4"/>
          <p:cNvSpPr txBox="1">
            <a:spLocks noGrp="1"/>
          </p:cNvSpPr>
          <p:nvPr>
            <p:ph type="sldNum" idx="12"/>
          </p:nvPr>
        </p:nvSpPr>
        <p:spPr>
          <a:xfrm>
            <a:off x="6468713" y="6366945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0122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5"/>
          <p:cNvSpPr txBox="1">
            <a:spLocks noGrp="1"/>
          </p:cNvSpPr>
          <p:nvPr>
            <p:ph type="title"/>
          </p:nvPr>
        </p:nvSpPr>
        <p:spPr>
          <a:xfrm>
            <a:off x="630890" y="457962"/>
            <a:ext cx="2954093" cy="1602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70"/>
              <a:buFont typeface="Calibri"/>
              <a:buNone/>
              <a:defRPr sz="3204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5"/>
          <p:cNvSpPr txBox="1">
            <a:spLocks noGrp="1"/>
          </p:cNvSpPr>
          <p:nvPr>
            <p:ph type="body" idx="1"/>
          </p:nvPr>
        </p:nvSpPr>
        <p:spPr>
          <a:xfrm>
            <a:off x="3893870" y="989073"/>
            <a:ext cx="4636865" cy="4881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477774" algn="l">
              <a:lnSpc>
                <a:spcPct val="90000"/>
              </a:lnSpc>
              <a:spcBef>
                <a:spcPts val="1002"/>
              </a:spcBef>
              <a:spcAft>
                <a:spcPts val="0"/>
              </a:spcAft>
              <a:buClr>
                <a:schemeClr val="dk1"/>
              </a:buClr>
              <a:buSzPts val="2670"/>
              <a:buChar char="•"/>
              <a:defRPr sz="3204"/>
            </a:lvl1pPr>
            <a:lvl2pPr marL="1097280" lvl="1" indent="-452246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2335"/>
              <a:buChar char="•"/>
              <a:defRPr sz="2802"/>
            </a:lvl2pPr>
            <a:lvl3pPr marL="1645920" lvl="2" indent="-4271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2005"/>
              <a:buChar char="•"/>
              <a:defRPr sz="2405"/>
            </a:lvl3pPr>
            <a:lvl4pPr marL="2194560" lvl="3" indent="-401573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670"/>
              <a:buChar char="•"/>
              <a:defRPr sz="2004"/>
            </a:lvl4pPr>
            <a:lvl5pPr marL="2743200" lvl="4" indent="-401574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670"/>
              <a:buChar char="•"/>
              <a:defRPr sz="2004"/>
            </a:lvl5pPr>
            <a:lvl6pPr marL="3291840" lvl="5" indent="-401574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670"/>
              <a:buChar char="•"/>
              <a:defRPr sz="2004"/>
            </a:lvl6pPr>
            <a:lvl7pPr marL="3840480" lvl="6" indent="-401574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670"/>
              <a:buChar char="•"/>
              <a:defRPr sz="2004"/>
            </a:lvl7pPr>
            <a:lvl8pPr marL="4389120" lvl="7" indent="-401574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670"/>
              <a:buChar char="•"/>
              <a:defRPr sz="2004"/>
            </a:lvl8pPr>
            <a:lvl9pPr marL="4937760" lvl="8" indent="-401574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670"/>
              <a:buChar char="•"/>
              <a:defRPr sz="2004"/>
            </a:lvl9pPr>
          </a:lstStyle>
          <a:p>
            <a:endParaRPr/>
          </a:p>
        </p:txBody>
      </p:sp>
      <p:sp>
        <p:nvSpPr>
          <p:cNvPr id="61" name="Google Shape;61;p75"/>
          <p:cNvSpPr txBox="1">
            <a:spLocks noGrp="1"/>
          </p:cNvSpPr>
          <p:nvPr>
            <p:ph type="body" idx="2"/>
          </p:nvPr>
        </p:nvSpPr>
        <p:spPr>
          <a:xfrm>
            <a:off x="630890" y="2060830"/>
            <a:ext cx="2954093" cy="3817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274320" algn="l">
              <a:lnSpc>
                <a:spcPct val="90000"/>
              </a:lnSpc>
              <a:spcBef>
                <a:spcPts val="1002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602"/>
            </a:lvl1pPr>
            <a:lvl2pPr marL="1097280" lvl="1" indent="-27432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170"/>
              <a:buNone/>
              <a:defRPr sz="1404"/>
            </a:lvl2pPr>
            <a:lvl3pPr marL="1645920" lvl="2" indent="-27432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3pPr>
            <a:lvl4pPr marL="2194560" lvl="3" indent="-27432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835"/>
              <a:buNone/>
              <a:defRPr sz="1002"/>
            </a:lvl4pPr>
            <a:lvl5pPr marL="2743200" lvl="4" indent="-27432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835"/>
              <a:buNone/>
              <a:defRPr sz="1002"/>
            </a:lvl5pPr>
            <a:lvl6pPr marL="3291840" lvl="5" indent="-27432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835"/>
              <a:buNone/>
              <a:defRPr sz="1002"/>
            </a:lvl6pPr>
            <a:lvl7pPr marL="3840480" lvl="6" indent="-27432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835"/>
              <a:buNone/>
              <a:defRPr sz="1002"/>
            </a:lvl7pPr>
            <a:lvl8pPr marL="4389120" lvl="7" indent="-27432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835"/>
              <a:buNone/>
              <a:defRPr sz="1002"/>
            </a:lvl8pPr>
            <a:lvl9pPr marL="4937760" lvl="8" indent="-27432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835"/>
              <a:buNone/>
              <a:defRPr sz="1002"/>
            </a:lvl9pPr>
          </a:lstStyle>
          <a:p>
            <a:endParaRPr/>
          </a:p>
        </p:txBody>
      </p:sp>
      <p:sp>
        <p:nvSpPr>
          <p:cNvPr id="62" name="Google Shape;62;p75"/>
          <p:cNvSpPr txBox="1">
            <a:spLocks noGrp="1"/>
          </p:cNvSpPr>
          <p:nvPr>
            <p:ph type="dt" idx="10"/>
          </p:nvPr>
        </p:nvSpPr>
        <p:spPr>
          <a:xfrm>
            <a:off x="629697" y="6366945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5"/>
          <p:cNvSpPr txBox="1">
            <a:spLocks noGrp="1"/>
          </p:cNvSpPr>
          <p:nvPr>
            <p:ph type="ftr" idx="11"/>
          </p:nvPr>
        </p:nvSpPr>
        <p:spPr>
          <a:xfrm>
            <a:off x="3033999" y="6366945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75"/>
          <p:cNvSpPr txBox="1">
            <a:spLocks noGrp="1"/>
          </p:cNvSpPr>
          <p:nvPr>
            <p:ph type="sldNum" idx="12"/>
          </p:nvPr>
        </p:nvSpPr>
        <p:spPr>
          <a:xfrm>
            <a:off x="6468713" y="6366945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91644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6"/>
          <p:cNvSpPr txBox="1">
            <a:spLocks noGrp="1"/>
          </p:cNvSpPr>
          <p:nvPr>
            <p:ph type="title"/>
          </p:nvPr>
        </p:nvSpPr>
        <p:spPr>
          <a:xfrm>
            <a:off x="630890" y="457962"/>
            <a:ext cx="2954093" cy="1602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70"/>
              <a:buFont typeface="Calibri"/>
              <a:buNone/>
              <a:defRPr sz="3204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6"/>
          <p:cNvSpPr>
            <a:spLocks noGrp="1"/>
          </p:cNvSpPr>
          <p:nvPr>
            <p:ph type="pic" idx="2"/>
          </p:nvPr>
        </p:nvSpPr>
        <p:spPr>
          <a:xfrm>
            <a:off x="3893870" y="989073"/>
            <a:ext cx="4636865" cy="4881748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76"/>
          <p:cNvSpPr txBox="1">
            <a:spLocks noGrp="1"/>
          </p:cNvSpPr>
          <p:nvPr>
            <p:ph type="body" idx="1"/>
          </p:nvPr>
        </p:nvSpPr>
        <p:spPr>
          <a:xfrm>
            <a:off x="630890" y="2060830"/>
            <a:ext cx="2954093" cy="3817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274320" algn="l">
              <a:lnSpc>
                <a:spcPct val="90000"/>
              </a:lnSpc>
              <a:spcBef>
                <a:spcPts val="1002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602"/>
            </a:lvl1pPr>
            <a:lvl2pPr marL="1097280" lvl="1" indent="-27432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170"/>
              <a:buNone/>
              <a:defRPr sz="1404"/>
            </a:lvl2pPr>
            <a:lvl3pPr marL="1645920" lvl="2" indent="-27432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3pPr>
            <a:lvl4pPr marL="2194560" lvl="3" indent="-27432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835"/>
              <a:buNone/>
              <a:defRPr sz="1002"/>
            </a:lvl4pPr>
            <a:lvl5pPr marL="2743200" lvl="4" indent="-27432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835"/>
              <a:buNone/>
              <a:defRPr sz="1002"/>
            </a:lvl5pPr>
            <a:lvl6pPr marL="3291840" lvl="5" indent="-27432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835"/>
              <a:buNone/>
              <a:defRPr sz="1002"/>
            </a:lvl6pPr>
            <a:lvl7pPr marL="3840480" lvl="6" indent="-27432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835"/>
              <a:buNone/>
              <a:defRPr sz="1002"/>
            </a:lvl7pPr>
            <a:lvl8pPr marL="4389120" lvl="7" indent="-27432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835"/>
              <a:buNone/>
              <a:defRPr sz="1002"/>
            </a:lvl8pPr>
            <a:lvl9pPr marL="4937760" lvl="8" indent="-27432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835"/>
              <a:buNone/>
              <a:defRPr sz="1002"/>
            </a:lvl9pPr>
          </a:lstStyle>
          <a:p>
            <a:endParaRPr/>
          </a:p>
        </p:txBody>
      </p:sp>
      <p:sp>
        <p:nvSpPr>
          <p:cNvPr id="69" name="Google Shape;69;p76"/>
          <p:cNvSpPr txBox="1">
            <a:spLocks noGrp="1"/>
          </p:cNvSpPr>
          <p:nvPr>
            <p:ph type="dt" idx="10"/>
          </p:nvPr>
        </p:nvSpPr>
        <p:spPr>
          <a:xfrm>
            <a:off x="629697" y="6366945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76"/>
          <p:cNvSpPr txBox="1">
            <a:spLocks noGrp="1"/>
          </p:cNvSpPr>
          <p:nvPr>
            <p:ph type="ftr" idx="11"/>
          </p:nvPr>
        </p:nvSpPr>
        <p:spPr>
          <a:xfrm>
            <a:off x="3033999" y="6366945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76"/>
          <p:cNvSpPr txBox="1">
            <a:spLocks noGrp="1"/>
          </p:cNvSpPr>
          <p:nvPr>
            <p:ph type="sldNum" idx="12"/>
          </p:nvPr>
        </p:nvSpPr>
        <p:spPr>
          <a:xfrm>
            <a:off x="6468713" y="6366945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60731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7"/>
          <p:cNvSpPr txBox="1">
            <a:spLocks noGrp="1"/>
          </p:cNvSpPr>
          <p:nvPr>
            <p:ph type="title"/>
          </p:nvPr>
        </p:nvSpPr>
        <p:spPr>
          <a:xfrm>
            <a:off x="629698" y="365736"/>
            <a:ext cx="7899845" cy="1327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7"/>
          <p:cNvSpPr txBox="1">
            <a:spLocks noGrp="1"/>
          </p:cNvSpPr>
          <p:nvPr>
            <p:ph type="body" idx="1"/>
          </p:nvPr>
        </p:nvSpPr>
        <p:spPr>
          <a:xfrm rot="5400000">
            <a:off x="2400325" y="58042"/>
            <a:ext cx="4358591" cy="7899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411480" algn="l">
              <a:lnSpc>
                <a:spcPct val="90000"/>
              </a:lnSpc>
              <a:spcBef>
                <a:spcPts val="100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097280" lvl="1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645920" lvl="2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194560" lvl="3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743200" lvl="4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291840" lvl="5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77"/>
          <p:cNvSpPr txBox="1">
            <a:spLocks noGrp="1"/>
          </p:cNvSpPr>
          <p:nvPr>
            <p:ph type="dt" idx="10"/>
          </p:nvPr>
        </p:nvSpPr>
        <p:spPr>
          <a:xfrm>
            <a:off x="629697" y="6366945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77"/>
          <p:cNvSpPr txBox="1">
            <a:spLocks noGrp="1"/>
          </p:cNvSpPr>
          <p:nvPr>
            <p:ph type="ftr" idx="11"/>
          </p:nvPr>
        </p:nvSpPr>
        <p:spPr>
          <a:xfrm>
            <a:off x="3033999" y="6366945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7"/>
          <p:cNvSpPr txBox="1">
            <a:spLocks noGrp="1"/>
          </p:cNvSpPr>
          <p:nvPr>
            <p:ph type="sldNum" idx="12"/>
          </p:nvPr>
        </p:nvSpPr>
        <p:spPr>
          <a:xfrm>
            <a:off x="6468713" y="6366945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1839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CD259-8344-4A08-B615-F5EFCF9B4B5E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0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8"/>
          <p:cNvSpPr txBox="1">
            <a:spLocks noGrp="1"/>
          </p:cNvSpPr>
          <p:nvPr>
            <p:ph type="title"/>
          </p:nvPr>
        </p:nvSpPr>
        <p:spPr>
          <a:xfrm rot="5400000">
            <a:off x="4631300" y="2289016"/>
            <a:ext cx="5821524" cy="1974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8"/>
          <p:cNvSpPr txBox="1">
            <a:spLocks noGrp="1"/>
          </p:cNvSpPr>
          <p:nvPr>
            <p:ph type="body" idx="1"/>
          </p:nvPr>
        </p:nvSpPr>
        <p:spPr>
          <a:xfrm rot="5400000">
            <a:off x="624133" y="371299"/>
            <a:ext cx="5821524" cy="581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48640" lvl="0" indent="-411480" algn="l">
              <a:lnSpc>
                <a:spcPct val="90000"/>
              </a:lnSpc>
              <a:spcBef>
                <a:spcPts val="100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097280" lvl="1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645920" lvl="2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194560" lvl="3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743200" lvl="4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291840" lvl="5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78"/>
          <p:cNvSpPr txBox="1">
            <a:spLocks noGrp="1"/>
          </p:cNvSpPr>
          <p:nvPr>
            <p:ph type="dt" idx="10"/>
          </p:nvPr>
        </p:nvSpPr>
        <p:spPr>
          <a:xfrm>
            <a:off x="629697" y="6366945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8"/>
          <p:cNvSpPr txBox="1">
            <a:spLocks noGrp="1"/>
          </p:cNvSpPr>
          <p:nvPr>
            <p:ph type="ftr" idx="11"/>
          </p:nvPr>
        </p:nvSpPr>
        <p:spPr>
          <a:xfrm>
            <a:off x="3033999" y="6366945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78"/>
          <p:cNvSpPr txBox="1">
            <a:spLocks noGrp="1"/>
          </p:cNvSpPr>
          <p:nvPr>
            <p:ph type="sldNum" idx="12"/>
          </p:nvPr>
        </p:nvSpPr>
        <p:spPr>
          <a:xfrm>
            <a:off x="6468713" y="6366945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5991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1_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4645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28" y="1712590"/>
            <a:ext cx="7899845" cy="2857492"/>
          </a:xfrm>
        </p:spPr>
        <p:txBody>
          <a:bodyPr anchor="b"/>
          <a:lstStyle>
            <a:lvl1pPr>
              <a:defRPr sz="601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928" y="4597114"/>
            <a:ext cx="7899845" cy="1502687"/>
          </a:xfrm>
        </p:spPr>
        <p:txBody>
          <a:bodyPr/>
          <a:lstStyle>
            <a:lvl1pPr marL="0" indent="0">
              <a:buNone/>
              <a:defRPr sz="2406">
                <a:solidFill>
                  <a:schemeClr val="tx1"/>
                </a:solidFill>
              </a:defRPr>
            </a:lvl1pPr>
            <a:lvl2pPr marL="457962" indent="0">
              <a:buNone/>
              <a:defRPr sz="2004">
                <a:solidFill>
                  <a:schemeClr val="tx1">
                    <a:tint val="75000"/>
                  </a:schemeClr>
                </a:solidFill>
              </a:defRPr>
            </a:lvl2pPr>
            <a:lvl3pPr marL="9159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3886" indent="0">
              <a:buNone/>
              <a:defRPr sz="1602">
                <a:solidFill>
                  <a:schemeClr val="tx1">
                    <a:tint val="75000"/>
                  </a:schemeClr>
                </a:solidFill>
              </a:defRPr>
            </a:lvl4pPr>
            <a:lvl5pPr marL="1831848" indent="0">
              <a:buNone/>
              <a:defRPr sz="1602">
                <a:solidFill>
                  <a:schemeClr val="tx1">
                    <a:tint val="75000"/>
                  </a:schemeClr>
                </a:solidFill>
              </a:defRPr>
            </a:lvl5pPr>
            <a:lvl6pPr marL="2289810" indent="0">
              <a:buNone/>
              <a:defRPr sz="1602">
                <a:solidFill>
                  <a:schemeClr val="tx1">
                    <a:tint val="75000"/>
                  </a:schemeClr>
                </a:solidFill>
              </a:defRPr>
            </a:lvl6pPr>
            <a:lvl7pPr marL="2747772" indent="0">
              <a:buNone/>
              <a:defRPr sz="1602">
                <a:solidFill>
                  <a:schemeClr val="tx1">
                    <a:tint val="75000"/>
                  </a:schemeClr>
                </a:solidFill>
              </a:defRPr>
            </a:lvl7pPr>
            <a:lvl8pPr marL="3205734" indent="0">
              <a:buNone/>
              <a:defRPr sz="1602">
                <a:solidFill>
                  <a:schemeClr val="tx1">
                    <a:tint val="75000"/>
                  </a:schemeClr>
                </a:solidFill>
              </a:defRPr>
            </a:lvl8pPr>
            <a:lvl9pPr marL="3663696" indent="0">
              <a:buNone/>
              <a:defRPr sz="160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72A8F-3C58-439B-B47E-E9B8368DFA3E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439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9697" y="1828669"/>
            <a:ext cx="3892678" cy="43585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865" y="1828669"/>
            <a:ext cx="3892678" cy="43585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ED584-3BBE-4C5D-8520-2810FA3F5D4D}" type="datetime1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923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890" y="365736"/>
            <a:ext cx="7899845" cy="13277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892" y="1683965"/>
            <a:ext cx="3874787" cy="825286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7962" indent="0">
              <a:buNone/>
              <a:defRPr sz="2004" b="1"/>
            </a:lvl2pPr>
            <a:lvl3pPr marL="915924" indent="0">
              <a:buNone/>
              <a:defRPr sz="1800" b="1"/>
            </a:lvl3pPr>
            <a:lvl4pPr marL="1373886" indent="0">
              <a:buNone/>
              <a:defRPr sz="1602" b="1"/>
            </a:lvl4pPr>
            <a:lvl5pPr marL="1831848" indent="0">
              <a:buNone/>
              <a:defRPr sz="1602" b="1"/>
            </a:lvl5pPr>
            <a:lvl6pPr marL="2289810" indent="0">
              <a:buNone/>
              <a:defRPr sz="1602" b="1"/>
            </a:lvl6pPr>
            <a:lvl7pPr marL="2747772" indent="0">
              <a:buNone/>
              <a:defRPr sz="1602" b="1"/>
            </a:lvl7pPr>
            <a:lvl8pPr marL="3205734" indent="0">
              <a:buNone/>
              <a:defRPr sz="1602" b="1"/>
            </a:lvl8pPr>
            <a:lvl9pPr marL="3663696" indent="0">
              <a:buNone/>
              <a:defRPr sz="160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892" y="2509251"/>
            <a:ext cx="3874787" cy="36907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866" y="1683965"/>
            <a:ext cx="3893870" cy="825286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7962" indent="0">
              <a:buNone/>
              <a:defRPr sz="2004" b="1"/>
            </a:lvl2pPr>
            <a:lvl3pPr marL="915924" indent="0">
              <a:buNone/>
              <a:defRPr sz="1800" b="1"/>
            </a:lvl3pPr>
            <a:lvl4pPr marL="1373886" indent="0">
              <a:buNone/>
              <a:defRPr sz="1602" b="1"/>
            </a:lvl4pPr>
            <a:lvl5pPr marL="1831848" indent="0">
              <a:buNone/>
              <a:defRPr sz="1602" b="1"/>
            </a:lvl5pPr>
            <a:lvl6pPr marL="2289810" indent="0">
              <a:buNone/>
              <a:defRPr sz="1602" b="1"/>
            </a:lvl6pPr>
            <a:lvl7pPr marL="2747772" indent="0">
              <a:buNone/>
              <a:defRPr sz="1602" b="1"/>
            </a:lvl7pPr>
            <a:lvl8pPr marL="3205734" indent="0">
              <a:buNone/>
              <a:defRPr sz="1602" b="1"/>
            </a:lvl8pPr>
            <a:lvl9pPr marL="3663696" indent="0">
              <a:buNone/>
              <a:defRPr sz="160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866" y="2509251"/>
            <a:ext cx="3893870" cy="36907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2BF8C-23CB-482A-9DD4-1FB1A6FC29E0}" type="datetime1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76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A0B36-2B86-47B7-9991-8497888F5D4D}" type="datetime1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02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209A-CE99-45B5-87BA-1B17CBD4E288}" type="datetime1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60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890" y="457962"/>
            <a:ext cx="2954093" cy="1602868"/>
          </a:xfrm>
        </p:spPr>
        <p:txBody>
          <a:bodyPr anchor="b"/>
          <a:lstStyle>
            <a:lvl1pPr>
              <a:defRPr sz="320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870" y="989073"/>
            <a:ext cx="4636865" cy="4881748"/>
          </a:xfrm>
        </p:spPr>
        <p:txBody>
          <a:bodyPr/>
          <a:lstStyle>
            <a:lvl1pPr>
              <a:defRPr sz="3204"/>
            </a:lvl1pPr>
            <a:lvl2pPr>
              <a:defRPr sz="2802"/>
            </a:lvl2pPr>
            <a:lvl3pPr>
              <a:defRPr sz="2406"/>
            </a:lvl3pPr>
            <a:lvl4pPr>
              <a:defRPr sz="2004"/>
            </a:lvl4pPr>
            <a:lvl5pPr>
              <a:defRPr sz="2004"/>
            </a:lvl5pPr>
            <a:lvl6pPr>
              <a:defRPr sz="2004"/>
            </a:lvl6pPr>
            <a:lvl7pPr>
              <a:defRPr sz="2004"/>
            </a:lvl7pPr>
            <a:lvl8pPr>
              <a:defRPr sz="2004"/>
            </a:lvl8pPr>
            <a:lvl9pPr>
              <a:defRPr sz="20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890" y="2060830"/>
            <a:ext cx="2954093" cy="3817940"/>
          </a:xfrm>
        </p:spPr>
        <p:txBody>
          <a:bodyPr/>
          <a:lstStyle>
            <a:lvl1pPr marL="0" indent="0">
              <a:buNone/>
              <a:defRPr sz="1602"/>
            </a:lvl1pPr>
            <a:lvl2pPr marL="457962" indent="0">
              <a:buNone/>
              <a:defRPr sz="1404"/>
            </a:lvl2pPr>
            <a:lvl3pPr marL="915924" indent="0">
              <a:buNone/>
              <a:defRPr sz="1200"/>
            </a:lvl3pPr>
            <a:lvl4pPr marL="1373886" indent="0">
              <a:buNone/>
              <a:defRPr sz="1002"/>
            </a:lvl4pPr>
            <a:lvl5pPr marL="1831848" indent="0">
              <a:buNone/>
              <a:defRPr sz="1002"/>
            </a:lvl5pPr>
            <a:lvl6pPr marL="2289810" indent="0">
              <a:buNone/>
              <a:defRPr sz="1002"/>
            </a:lvl6pPr>
            <a:lvl7pPr marL="2747772" indent="0">
              <a:buNone/>
              <a:defRPr sz="1002"/>
            </a:lvl7pPr>
            <a:lvl8pPr marL="3205734" indent="0">
              <a:buNone/>
              <a:defRPr sz="1002"/>
            </a:lvl8pPr>
            <a:lvl9pPr marL="3663696" indent="0">
              <a:buNone/>
              <a:defRPr sz="10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1B32D-413C-407F-AD23-05058398D087}" type="datetime1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07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890" y="457962"/>
            <a:ext cx="2954093" cy="1602868"/>
          </a:xfrm>
        </p:spPr>
        <p:txBody>
          <a:bodyPr anchor="b"/>
          <a:lstStyle>
            <a:lvl1pPr>
              <a:defRPr sz="320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93870" y="989073"/>
            <a:ext cx="4636865" cy="4881748"/>
          </a:xfrm>
        </p:spPr>
        <p:txBody>
          <a:bodyPr anchor="t"/>
          <a:lstStyle>
            <a:lvl1pPr marL="0" indent="0">
              <a:buNone/>
              <a:defRPr sz="3204"/>
            </a:lvl1pPr>
            <a:lvl2pPr marL="457962" indent="0">
              <a:buNone/>
              <a:defRPr sz="2802"/>
            </a:lvl2pPr>
            <a:lvl3pPr marL="915924" indent="0">
              <a:buNone/>
              <a:defRPr sz="2406"/>
            </a:lvl3pPr>
            <a:lvl4pPr marL="1373886" indent="0">
              <a:buNone/>
              <a:defRPr sz="2004"/>
            </a:lvl4pPr>
            <a:lvl5pPr marL="1831848" indent="0">
              <a:buNone/>
              <a:defRPr sz="2004"/>
            </a:lvl5pPr>
            <a:lvl6pPr marL="2289810" indent="0">
              <a:buNone/>
              <a:defRPr sz="2004"/>
            </a:lvl6pPr>
            <a:lvl7pPr marL="2747772" indent="0">
              <a:buNone/>
              <a:defRPr sz="2004"/>
            </a:lvl7pPr>
            <a:lvl8pPr marL="3205734" indent="0">
              <a:buNone/>
              <a:defRPr sz="2004"/>
            </a:lvl8pPr>
            <a:lvl9pPr marL="3663696" indent="0">
              <a:buNone/>
              <a:defRPr sz="200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890" y="2060830"/>
            <a:ext cx="2954093" cy="3817940"/>
          </a:xfrm>
        </p:spPr>
        <p:txBody>
          <a:bodyPr/>
          <a:lstStyle>
            <a:lvl1pPr marL="0" indent="0">
              <a:buNone/>
              <a:defRPr sz="1602"/>
            </a:lvl1pPr>
            <a:lvl2pPr marL="457962" indent="0">
              <a:buNone/>
              <a:defRPr sz="1404"/>
            </a:lvl2pPr>
            <a:lvl3pPr marL="915924" indent="0">
              <a:buNone/>
              <a:defRPr sz="1200"/>
            </a:lvl3pPr>
            <a:lvl4pPr marL="1373886" indent="0">
              <a:buNone/>
              <a:defRPr sz="1002"/>
            </a:lvl4pPr>
            <a:lvl5pPr marL="1831848" indent="0">
              <a:buNone/>
              <a:defRPr sz="1002"/>
            </a:lvl5pPr>
            <a:lvl6pPr marL="2289810" indent="0">
              <a:buNone/>
              <a:defRPr sz="1002"/>
            </a:lvl6pPr>
            <a:lvl7pPr marL="2747772" indent="0">
              <a:buNone/>
              <a:defRPr sz="1002"/>
            </a:lvl7pPr>
            <a:lvl8pPr marL="3205734" indent="0">
              <a:buNone/>
              <a:defRPr sz="1002"/>
            </a:lvl8pPr>
            <a:lvl9pPr marL="3663696" indent="0">
              <a:buNone/>
              <a:defRPr sz="10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5A895-651A-4993-B92D-CA1E8F6F963F}" type="datetime1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41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9698" y="365736"/>
            <a:ext cx="7899845" cy="13277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698" y="1828669"/>
            <a:ext cx="7899845" cy="4358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9697" y="6366945"/>
            <a:ext cx="2060830" cy="3657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7D705-3977-4A19-822C-65C2EFBFA2D5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3999" y="6366945"/>
            <a:ext cx="3091243" cy="3657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8713" y="6366945"/>
            <a:ext cx="2060830" cy="3657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672CF-3E8F-2847-9E6D-9BC391C825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533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5924" rtl="0" eaLnBrk="1" latinLnBrk="0" hangingPunct="1">
        <a:lnSpc>
          <a:spcPct val="90000"/>
        </a:lnSpc>
        <a:spcBef>
          <a:spcPct val="0"/>
        </a:spcBef>
        <a:buNone/>
        <a:defRPr sz="441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5924" rtl="0" eaLnBrk="1" latinLnBrk="0" hangingPunct="1">
        <a:lnSpc>
          <a:spcPct val="90000"/>
        </a:lnSpc>
        <a:spcBef>
          <a:spcPts val="1002"/>
        </a:spcBef>
        <a:buFont typeface="Arial" panose="020B0604020202020204" pitchFamily="34" charset="0"/>
        <a:buChar char="•"/>
        <a:defRPr sz="2802" kern="1200">
          <a:solidFill>
            <a:schemeClr val="tx1"/>
          </a:solidFill>
          <a:latin typeface="+mn-lt"/>
          <a:ea typeface="+mn-ea"/>
          <a:cs typeface="+mn-cs"/>
        </a:defRPr>
      </a:lvl1pPr>
      <a:lvl2pPr marL="686562" indent="-228600" algn="l" defTabSz="91592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2pPr>
      <a:lvl3pPr marL="1144524" indent="-228600" algn="l" defTabSz="91592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2004" kern="1200">
          <a:solidFill>
            <a:schemeClr val="tx1"/>
          </a:solidFill>
          <a:latin typeface="+mn-lt"/>
          <a:ea typeface="+mn-ea"/>
          <a:cs typeface="+mn-cs"/>
        </a:defRPr>
      </a:lvl3pPr>
      <a:lvl4pPr marL="1602486" indent="-228600" algn="l" defTabSz="91592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60448" indent="-228600" algn="l" defTabSz="91592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8410" indent="-228600" algn="l" defTabSz="91592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6372" indent="-228600" algn="l" defTabSz="91592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34334" indent="-228600" algn="l" defTabSz="91592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92296" indent="-228600" algn="l" defTabSz="91592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5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962" algn="l" defTabSz="915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5924" algn="l" defTabSz="915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3886" algn="l" defTabSz="915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1848" algn="l" defTabSz="915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9810" algn="l" defTabSz="915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7772" algn="l" defTabSz="915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5734" algn="l" defTabSz="915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3696" algn="l" defTabSz="915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7"/>
          <p:cNvSpPr txBox="1">
            <a:spLocks noGrp="1"/>
          </p:cNvSpPr>
          <p:nvPr>
            <p:ph type="title"/>
          </p:nvPr>
        </p:nvSpPr>
        <p:spPr>
          <a:xfrm>
            <a:off x="629698" y="365736"/>
            <a:ext cx="7899845" cy="1327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75"/>
              <a:buFont typeface="Calibri"/>
              <a:buNone/>
              <a:defRPr sz="3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7"/>
          <p:cNvSpPr txBox="1">
            <a:spLocks noGrp="1"/>
          </p:cNvSpPr>
          <p:nvPr>
            <p:ph type="body" idx="1"/>
          </p:nvPr>
        </p:nvSpPr>
        <p:spPr>
          <a:xfrm>
            <a:off x="629698" y="1828669"/>
            <a:ext cx="7899845" cy="4358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76872" algn="l" rtl="0">
              <a:lnSpc>
                <a:spcPct val="90000"/>
              </a:lnSpc>
              <a:spcBef>
                <a:spcPts val="835"/>
              </a:spcBef>
              <a:spcAft>
                <a:spcPts val="0"/>
              </a:spcAft>
              <a:buClr>
                <a:schemeClr val="dk1"/>
              </a:buClr>
              <a:buSzPts val="2335"/>
              <a:buFont typeface="Arial"/>
              <a:buChar char="•"/>
              <a:defRPr sz="233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917" algn="l" rtl="0">
              <a:lnSpc>
                <a:spcPct val="90000"/>
              </a:lnSpc>
              <a:spcBef>
                <a:spcPts val="415"/>
              </a:spcBef>
              <a:spcAft>
                <a:spcPts val="0"/>
              </a:spcAft>
              <a:buClr>
                <a:schemeClr val="dk1"/>
              </a:buClr>
              <a:buSzPts val="2005"/>
              <a:buFont typeface="Arial"/>
              <a:buChar char="•"/>
              <a:defRPr sz="20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4644" algn="l" rtl="0">
              <a:lnSpc>
                <a:spcPct val="90000"/>
              </a:lnSpc>
              <a:spcBef>
                <a:spcPts val="415"/>
              </a:spcBef>
              <a:spcAft>
                <a:spcPts val="0"/>
              </a:spcAft>
              <a:buClr>
                <a:schemeClr val="dk1"/>
              </a:buClr>
              <a:buSzPts val="1670"/>
              <a:buFont typeface="Arial"/>
              <a:buChar char="•"/>
              <a:defRPr sz="167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1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1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1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1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1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1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7"/>
          <p:cNvSpPr txBox="1">
            <a:spLocks noGrp="1"/>
          </p:cNvSpPr>
          <p:nvPr>
            <p:ph type="dt" idx="10"/>
          </p:nvPr>
        </p:nvSpPr>
        <p:spPr>
          <a:xfrm>
            <a:off x="629697" y="6366945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7"/>
          <p:cNvSpPr txBox="1">
            <a:spLocks noGrp="1"/>
          </p:cNvSpPr>
          <p:nvPr>
            <p:ph type="ftr" idx="11"/>
          </p:nvPr>
        </p:nvSpPr>
        <p:spPr>
          <a:xfrm>
            <a:off x="3033999" y="6366945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7"/>
          <p:cNvSpPr txBox="1">
            <a:spLocks noGrp="1"/>
          </p:cNvSpPr>
          <p:nvPr>
            <p:ph type="sldNum" idx="12"/>
          </p:nvPr>
        </p:nvSpPr>
        <p:spPr>
          <a:xfrm>
            <a:off x="6468713" y="6366945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94812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hotelcanzana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29.png"/><Relationship Id="rId4" Type="http://schemas.openxmlformats.org/officeDocument/2006/relationships/image" Target="../media/image29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jpe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8.jpe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jpeg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jpeg"/><Relationship Id="rId5" Type="http://schemas.openxmlformats.org/officeDocument/2006/relationships/image" Target="../media/image8.jpe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eg"/><Relationship Id="rId5" Type="http://schemas.openxmlformats.org/officeDocument/2006/relationships/image" Target="../media/image8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3.png"/><Relationship Id="rId3" Type="http://schemas.openxmlformats.org/officeDocument/2006/relationships/image" Target="../media/image8.jpeg"/><Relationship Id="rId7" Type="http://schemas.openxmlformats.org/officeDocument/2006/relationships/image" Target="../media/image59.png"/><Relationship Id="rId12" Type="http://schemas.openxmlformats.org/officeDocument/2006/relationships/image" Target="../media/image39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57.png"/><Relationship Id="rId15" Type="http://schemas.openxmlformats.org/officeDocument/2006/relationships/image" Target="../media/image65.png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33.png"/><Relationship Id="rId1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75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png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13"/>
          <p:cNvGrpSpPr/>
          <p:nvPr/>
        </p:nvGrpSpPr>
        <p:grpSpPr>
          <a:xfrm rot="21600000">
            <a:off x="6071678" y="-41458"/>
            <a:ext cx="3072322" cy="6899458"/>
            <a:chOff x="473869" y="1317625"/>
            <a:chExt cx="3148013" cy="2243138"/>
          </a:xfrm>
          <a:solidFill>
            <a:srgbClr val="3E6F53"/>
          </a:solidFill>
        </p:grpSpPr>
        <p:sp>
          <p:nvSpPr>
            <p:cNvPr id="28" name="Freeform 12"/>
            <p:cNvSpPr/>
            <p:nvPr/>
          </p:nvSpPr>
          <p:spPr>
            <a:xfrm>
              <a:off x="473869" y="1317625"/>
              <a:ext cx="3148013" cy="2243138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7" name="Group 7"/>
          <p:cNvGrpSpPr/>
          <p:nvPr/>
        </p:nvGrpSpPr>
        <p:grpSpPr>
          <a:xfrm rot="21600000">
            <a:off x="-137602" y="-644101"/>
            <a:ext cx="9389406" cy="7509270"/>
            <a:chOff x="-20241" y="0"/>
            <a:chExt cx="7660481" cy="2862263"/>
          </a:xfrm>
        </p:grpSpPr>
        <p:sp>
          <p:nvSpPr>
            <p:cNvPr id="6" name="Freeform 6"/>
            <p:cNvSpPr/>
            <p:nvPr/>
          </p:nvSpPr>
          <p:spPr>
            <a:xfrm>
              <a:off x="-20241" y="0"/>
              <a:ext cx="7660481" cy="2862263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>
                <a:alpha val="100000"/>
              </a:srgbClr>
            </a:solidFill>
          </p:spPr>
        </p:sp>
      </p:grpSp>
      <p:pic>
        <p:nvPicPr>
          <p:cNvPr id="17" name="Imagen 16">
            <a:extLst>
              <a:ext uri="{FF2B5EF4-FFF2-40B4-BE49-F238E27FC236}">
                <a16:creationId xmlns:a16="http://schemas.microsoft.com/office/drawing/2014/main" id="{BB5FE7DC-C096-D132-2439-BC2FC2D68B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10"/>
          <a:stretch/>
        </p:blipFill>
        <p:spPr>
          <a:xfrm>
            <a:off x="1190904" y="0"/>
            <a:ext cx="7928319" cy="683594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21600000">
            <a:off x="565786" y="571500"/>
            <a:ext cx="8012430" cy="5715000"/>
            <a:chOff x="471488" y="476250"/>
            <a:chExt cx="6677025" cy="4762500"/>
          </a:xfrm>
        </p:grpSpPr>
        <p:sp>
          <p:nvSpPr>
            <p:cNvPr id="2" name="Freeform 2"/>
            <p:cNvSpPr/>
            <p:nvPr/>
          </p:nvSpPr>
          <p:spPr>
            <a:xfrm>
              <a:off x="471488" y="476250"/>
              <a:ext cx="6677025" cy="4762500"/>
            </a:xfrm>
            <a:custGeom>
              <a:avLst/>
              <a:gdLst/>
              <a:ahLst/>
              <a:cxnLst/>
              <a:rect l="0" t="0" r="0" b="0"/>
              <a:pathLst>
                <a:path w="304800" h="229305">
                  <a:moveTo>
                    <a:pt x="303400" y="1400"/>
                  </a:moveTo>
                  <a:lnTo>
                    <a:pt x="303400" y="227905"/>
                  </a:lnTo>
                  <a:lnTo>
                    <a:pt x="1400" y="227905"/>
                  </a:lnTo>
                  <a:lnTo>
                    <a:pt x="1400" y="1400"/>
                  </a:lnTo>
                  <a:lnTo>
                    <a:pt x="303400" y="1400"/>
                  </a:lnTo>
                  <a:moveTo>
                    <a:pt x="304800" y="0"/>
                  </a:moveTo>
                  <a:lnTo>
                    <a:pt x="303400" y="0"/>
                  </a:lnTo>
                  <a:lnTo>
                    <a:pt x="1400" y="0"/>
                  </a:lnTo>
                  <a:lnTo>
                    <a:pt x="0" y="0"/>
                  </a:lnTo>
                  <a:lnTo>
                    <a:pt x="0" y="1400"/>
                  </a:lnTo>
                  <a:lnTo>
                    <a:pt x="0" y="227905"/>
                  </a:lnTo>
                  <a:lnTo>
                    <a:pt x="0" y="229305"/>
                  </a:lnTo>
                  <a:lnTo>
                    <a:pt x="1400" y="229305"/>
                  </a:lnTo>
                  <a:lnTo>
                    <a:pt x="303400" y="229305"/>
                  </a:lnTo>
                  <a:lnTo>
                    <a:pt x="304800" y="229305"/>
                  </a:lnTo>
                  <a:lnTo>
                    <a:pt x="304800" y="227905"/>
                  </a:lnTo>
                  <a:lnTo>
                    <a:pt x="304800" y="1400"/>
                  </a:lnTo>
                  <a:lnTo>
                    <a:pt x="304800" y="0"/>
                  </a:lnTo>
                  <a:lnTo>
                    <a:pt x="3048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 rot="21600000">
            <a:off x="24776" y="-28757"/>
            <a:ext cx="3240938" cy="6864706"/>
            <a:chOff x="473869" y="1317625"/>
            <a:chExt cx="3148013" cy="2243138"/>
          </a:xfrm>
          <a:solidFill>
            <a:srgbClr val="3E6F53"/>
          </a:solidFill>
        </p:grpSpPr>
        <p:sp>
          <p:nvSpPr>
            <p:cNvPr id="12" name="Freeform 12"/>
            <p:cNvSpPr/>
            <p:nvPr/>
          </p:nvSpPr>
          <p:spPr>
            <a:xfrm>
              <a:off x="473869" y="1317625"/>
              <a:ext cx="3148013" cy="2243138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14" name="TextBox 14"/>
          <p:cNvSpPr txBox="1"/>
          <p:nvPr/>
        </p:nvSpPr>
        <p:spPr>
          <a:xfrm rot="21600000">
            <a:off x="-91779" y="738928"/>
            <a:ext cx="3477578" cy="1757363"/>
          </a:xfrm>
          <a:prstGeom prst="rect">
            <a:avLst/>
          </a:prstGeom>
        </p:spPr>
        <p:txBody>
          <a:bodyPr lIns="0" tIns="64800" rIns="0" bIns="0" rtlCol="0" anchor="t"/>
          <a:lstStyle/>
          <a:p>
            <a:pPr algn="ctr" defTabSz="548640">
              <a:lnSpc>
                <a:spcPts val="4680"/>
              </a:lnSpc>
            </a:pPr>
            <a:r>
              <a:rPr lang="es-ES" sz="3360" b="1" dirty="0">
                <a:solidFill>
                  <a:prstClr val="white"/>
                </a:solidFill>
                <a:latin typeface="Bahnschrift" panose="020B0502040204020203" pitchFamily="34" charset="0"/>
              </a:rPr>
              <a:t>Memoria de Sostenibilidad 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-256565" y="2350569"/>
            <a:ext cx="380362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8640"/>
            <a:r>
              <a:rPr lang="es-ES" sz="1440" dirty="0">
                <a:solidFill>
                  <a:prstClr val="white"/>
                </a:solidFill>
                <a:latin typeface="Bahnschrift" panose="020B0502040204020203" pitchFamily="34" charset="0"/>
              </a:rPr>
              <a:t>Septiembre 2022</a:t>
            </a:r>
          </a:p>
          <a:p>
            <a:pPr defTabSz="548640"/>
            <a:endParaRPr lang="es-ES" sz="1440" dirty="0">
              <a:solidFill>
                <a:prstClr val="white"/>
              </a:solidFill>
              <a:latin typeface="Bahnschrift" panose="020B0502040204020203" pitchFamily="34" charset="0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>
            <a:solidFill>
              <a:srgbClr val="3E6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endParaRPr lang="es-ES" sz="216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ED084B74-3336-76EB-0953-67FDEDAA0F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64" y="3971900"/>
            <a:ext cx="2483162" cy="2528111"/>
          </a:xfrm>
          <a:prstGeom prst="rect">
            <a:avLst/>
          </a:prstGeom>
        </p:spPr>
      </p:pic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A113854E-B735-5905-DF18-F97E720EEAA4}"/>
              </a:ext>
            </a:extLst>
          </p:cNvPr>
          <p:cNvCxnSpPr/>
          <p:nvPr/>
        </p:nvCxnSpPr>
        <p:spPr>
          <a:xfrm>
            <a:off x="3276601" y="22051"/>
            <a:ext cx="13889" cy="6813898"/>
          </a:xfrm>
          <a:prstGeom prst="line">
            <a:avLst/>
          </a:prstGeom>
          <a:ln w="57150">
            <a:solidFill>
              <a:srgbClr val="3E6F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-24289" y="2"/>
            <a:ext cx="9192577" cy="1956083"/>
            <a:chOff x="-20241" y="0"/>
            <a:chExt cx="7660481" cy="2862263"/>
          </a:xfrm>
          <a:solidFill>
            <a:srgbClr val="3E6F53"/>
          </a:solidFill>
        </p:grpSpPr>
        <p:sp>
          <p:nvSpPr>
            <p:cNvPr id="2" name="Freeform 2"/>
            <p:cNvSpPr/>
            <p:nvPr/>
          </p:nvSpPr>
          <p:spPr>
            <a:xfrm>
              <a:off x="-20241" y="0"/>
              <a:ext cx="7660481" cy="2862263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8" name="TextBox 8"/>
          <p:cNvSpPr txBox="1"/>
          <p:nvPr/>
        </p:nvSpPr>
        <p:spPr>
          <a:xfrm rot="21600000">
            <a:off x="337399" y="424010"/>
            <a:ext cx="8924300" cy="1171576"/>
          </a:xfrm>
          <a:prstGeom prst="rect">
            <a:avLst/>
          </a:prstGeom>
        </p:spPr>
        <p:txBody>
          <a:bodyPr lIns="0" tIns="64800" rIns="0" bIns="0" rtlCol="0" anchor="t"/>
          <a:lstStyle/>
          <a:p>
            <a:pPr>
              <a:lnSpc>
                <a:spcPts val="4680"/>
              </a:lnSpc>
            </a:pPr>
            <a:r>
              <a:rPr lang="en-US" sz="3840" b="1" dirty="0">
                <a:solidFill>
                  <a:srgbClr val="FFFFFF">
                    <a:alpha val="100000"/>
                  </a:srgbClr>
                </a:solidFill>
                <a:latin typeface="Bahnschrift" panose="020B0502040204020203" pitchFamily="34" charset="0"/>
              </a:rPr>
              <a:t>01. Presentación de la </a:t>
            </a:r>
            <a:r>
              <a:rPr lang="es-ES" sz="3840" b="1" dirty="0">
                <a:solidFill>
                  <a:srgbClr val="FFFFFF">
                    <a:alpha val="100000"/>
                  </a:srgbClr>
                </a:solidFill>
                <a:latin typeface="Bahnschrift" panose="020B0502040204020203" pitchFamily="34" charset="0"/>
              </a:rPr>
              <a:t>organización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190366" y="2371262"/>
            <a:ext cx="308610" cy="308610"/>
            <a:chOff x="461963" y="2482291"/>
            <a:chExt cx="257175" cy="257175"/>
          </a:xfrm>
        </p:grpSpPr>
        <p:grpSp>
          <p:nvGrpSpPr>
            <p:cNvPr id="27" name="Group 28"/>
            <p:cNvGrpSpPr/>
            <p:nvPr/>
          </p:nvGrpSpPr>
          <p:grpSpPr>
            <a:xfrm rot="21600000">
              <a:off x="461963" y="2482291"/>
              <a:ext cx="257175" cy="257175"/>
              <a:chOff x="2935288" y="523875"/>
              <a:chExt cx="257175" cy="257175"/>
            </a:xfrm>
          </p:grpSpPr>
          <p:sp>
            <p:nvSpPr>
              <p:cNvPr id="28" name="Freeform 27"/>
              <p:cNvSpPr/>
              <p:nvPr/>
            </p:nvSpPr>
            <p:spPr>
              <a:xfrm>
                <a:off x="2935288" y="523875"/>
                <a:ext cx="257175" cy="25717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solidFill>
                <a:srgbClr val="175C56">
                  <a:alpha val="20000"/>
                </a:srgbClr>
              </a:solidFill>
            </p:spPr>
          </p:sp>
        </p:grpSp>
        <p:grpSp>
          <p:nvGrpSpPr>
            <p:cNvPr id="29" name="Group 30"/>
            <p:cNvGrpSpPr/>
            <p:nvPr/>
          </p:nvGrpSpPr>
          <p:grpSpPr>
            <a:xfrm rot="21600000">
              <a:off x="518692" y="2539021"/>
              <a:ext cx="143715" cy="143715"/>
              <a:chOff x="2992017" y="580605"/>
              <a:chExt cx="143715" cy="143715"/>
            </a:xfrm>
            <a:solidFill>
              <a:srgbClr val="3E6F53"/>
            </a:solidFill>
          </p:grpSpPr>
          <p:sp>
            <p:nvSpPr>
              <p:cNvPr id="30" name="Freeform 29"/>
              <p:cNvSpPr/>
              <p:nvPr/>
            </p:nvSpPr>
            <p:spPr>
              <a:xfrm>
                <a:off x="2992017" y="580605"/>
                <a:ext cx="143715" cy="14371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grpFill/>
            </p:spPr>
          </p:sp>
        </p:grpSp>
      </p:grpSp>
      <p:sp>
        <p:nvSpPr>
          <p:cNvPr id="34" name="Rectángulo 33"/>
          <p:cNvSpPr/>
          <p:nvPr/>
        </p:nvSpPr>
        <p:spPr>
          <a:xfrm>
            <a:off x="590832" y="2254326"/>
            <a:ext cx="3195915" cy="3809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s-ES" sz="1920" b="1" dirty="0">
                <a:solidFill>
                  <a:srgbClr val="3E6F53"/>
                </a:solidFill>
                <a:latin typeface="Bahnschrift" panose="020B0502040204020203" pitchFamily="34" charset="0"/>
              </a:rPr>
              <a:t>Composición</a:t>
            </a:r>
          </a:p>
          <a:p>
            <a:pPr algn="just"/>
            <a:endParaRPr lang="es-ES" sz="100" dirty="0">
              <a:solidFill>
                <a:srgbClr val="3E6F53"/>
              </a:solidFill>
              <a:latin typeface="Bahnschrift" panose="020B0502040204020203" pitchFamily="34" charset="0"/>
            </a:endParaRPr>
          </a:p>
          <a:p>
            <a:pPr algn="just">
              <a:spcBef>
                <a:spcPts val="360"/>
              </a:spcBef>
              <a:spcAft>
                <a:spcPts val="360"/>
              </a:spcAft>
            </a:pPr>
            <a:r>
              <a:rPr lang="es-ES" sz="1320" dirty="0">
                <a:solidFill>
                  <a:srgbClr val="3E6F53"/>
                </a:solidFill>
                <a:latin typeface="Bahnschrift Light" panose="020B0502040204020203" pitchFamily="34" charset="0"/>
              </a:rPr>
              <a:t>HOTEL CANZANA </a:t>
            </a:r>
            <a:r>
              <a:rPr lang="es-ES" sz="1320" dirty="0">
                <a:solidFill>
                  <a:srgbClr val="464646"/>
                </a:solidFill>
                <a:latin typeface="Bahnschrift Light" panose="020B0502040204020203" pitchFamily="34" charset="0"/>
              </a:rPr>
              <a:t>ha creado un Comité de Sostenibilidad compuesto por:</a:t>
            </a:r>
          </a:p>
          <a:p>
            <a:pPr algn="just">
              <a:spcBef>
                <a:spcPts val="360"/>
              </a:spcBef>
              <a:spcAft>
                <a:spcPts val="360"/>
              </a:spcAft>
            </a:pPr>
            <a:endParaRPr lang="es-ES" sz="1320" dirty="0">
              <a:solidFill>
                <a:srgbClr val="464646"/>
              </a:solidFill>
              <a:latin typeface="Bahnschrift Light" panose="020B0502040204020203" pitchFamily="34" charset="0"/>
            </a:endParaRPr>
          </a:p>
          <a:p>
            <a:pPr algn="just">
              <a:spcBef>
                <a:spcPts val="360"/>
              </a:spcBef>
              <a:spcAft>
                <a:spcPts val="360"/>
              </a:spcAft>
            </a:pPr>
            <a:endParaRPr lang="es-ES" sz="1320" dirty="0">
              <a:solidFill>
                <a:srgbClr val="464646"/>
              </a:solidFill>
              <a:latin typeface="Bahnschrift Light" panose="020B0502040204020203" pitchFamily="34" charset="0"/>
            </a:endParaRPr>
          </a:p>
          <a:p>
            <a:pPr algn="just">
              <a:spcBef>
                <a:spcPts val="360"/>
              </a:spcBef>
              <a:spcAft>
                <a:spcPts val="360"/>
              </a:spcAft>
            </a:pPr>
            <a:endParaRPr lang="es-ES" sz="1320" dirty="0">
              <a:solidFill>
                <a:srgbClr val="464646"/>
              </a:solidFill>
              <a:latin typeface="Bahnschrift Light" panose="020B0502040204020203" pitchFamily="34" charset="0"/>
            </a:endParaRPr>
          </a:p>
          <a:p>
            <a:pPr algn="just">
              <a:spcBef>
                <a:spcPts val="360"/>
              </a:spcBef>
              <a:spcAft>
                <a:spcPts val="360"/>
              </a:spcAft>
            </a:pPr>
            <a:endParaRPr lang="es-ES" sz="1320" dirty="0">
              <a:solidFill>
                <a:srgbClr val="464646"/>
              </a:solidFill>
              <a:latin typeface="Bahnschrift Light" panose="020B0502040204020203" pitchFamily="34" charset="0"/>
            </a:endParaRPr>
          </a:p>
          <a:p>
            <a:pPr algn="just">
              <a:spcBef>
                <a:spcPts val="360"/>
              </a:spcBef>
              <a:spcAft>
                <a:spcPts val="360"/>
              </a:spcAft>
            </a:pPr>
            <a:endParaRPr lang="es-ES" sz="1320" dirty="0">
              <a:solidFill>
                <a:srgbClr val="464646"/>
              </a:solidFill>
              <a:latin typeface="Bahnschrift Light" panose="020B0502040204020203" pitchFamily="34" charset="0"/>
            </a:endParaRPr>
          </a:p>
          <a:p>
            <a:pPr algn="just">
              <a:spcBef>
                <a:spcPts val="360"/>
              </a:spcBef>
              <a:spcAft>
                <a:spcPts val="360"/>
              </a:spcAft>
            </a:pPr>
            <a:r>
              <a:rPr lang="es-ES" sz="1320" dirty="0">
                <a:solidFill>
                  <a:srgbClr val="464646"/>
                </a:solidFill>
                <a:latin typeface="Bahnschrift Light" panose="020B0502040204020203" pitchFamily="34" charset="0"/>
              </a:rPr>
              <a:t>Será la persona encargada de comunicar el plan de sostenibilidad al resto de la plantilla con reuniones periódicas.</a:t>
            </a:r>
          </a:p>
          <a:p>
            <a:pPr algn="just">
              <a:spcBef>
                <a:spcPts val="360"/>
              </a:spcBef>
              <a:spcAft>
                <a:spcPts val="360"/>
              </a:spcAft>
            </a:pPr>
            <a:endParaRPr lang="es-ES" sz="1320" dirty="0">
              <a:solidFill>
                <a:srgbClr val="464646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53" name="Rectángulo 52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>
            <a:solidFill>
              <a:srgbClr val="3E6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60" dirty="0"/>
          </a:p>
        </p:txBody>
      </p:sp>
      <p:sp>
        <p:nvSpPr>
          <p:cNvPr id="22" name="TextBox 9"/>
          <p:cNvSpPr txBox="1"/>
          <p:nvPr/>
        </p:nvSpPr>
        <p:spPr>
          <a:xfrm rot="21600000">
            <a:off x="337398" y="1198159"/>
            <a:ext cx="7303745" cy="571500"/>
          </a:xfrm>
          <a:prstGeom prst="rect">
            <a:avLst/>
          </a:prstGeom>
        </p:spPr>
        <p:txBody>
          <a:bodyPr lIns="0" tIns="25920" rIns="0" bIns="0" rtlCol="0" anchor="t"/>
          <a:lstStyle/>
          <a:p>
            <a:pPr>
              <a:lnSpc>
                <a:spcPts val="2340"/>
              </a:lnSpc>
            </a:pPr>
            <a:r>
              <a:rPr lang="en-US" b="1" spc="131" dirty="0" err="1">
                <a:solidFill>
                  <a:schemeClr val="bg1"/>
                </a:solidFill>
                <a:latin typeface="Bahnschrift" panose="020B0502040204020203" pitchFamily="34" charset="0"/>
              </a:rPr>
              <a:t>Comité</a:t>
            </a:r>
            <a:r>
              <a:rPr lang="en-US" b="1" spc="131" dirty="0">
                <a:solidFill>
                  <a:schemeClr val="bg1"/>
                </a:solidFill>
                <a:latin typeface="Bahnschrift" panose="020B0502040204020203" pitchFamily="34" charset="0"/>
              </a:rPr>
              <a:t> de </a:t>
            </a:r>
            <a:r>
              <a:rPr lang="en-US" b="1" spc="131" dirty="0" err="1">
                <a:solidFill>
                  <a:schemeClr val="bg1"/>
                </a:solidFill>
                <a:latin typeface="Bahnschrift" panose="020B0502040204020203" pitchFamily="34" charset="0"/>
              </a:rPr>
              <a:t>Sostenibilidad</a:t>
            </a:r>
            <a:endParaRPr lang="en-US" b="1" spc="13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378772"/>
              </p:ext>
            </p:extLst>
          </p:nvPr>
        </p:nvGraphicFramePr>
        <p:xfrm>
          <a:off x="967573" y="3857453"/>
          <a:ext cx="2850314" cy="585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03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631">
                <a:tc>
                  <a:txBody>
                    <a:bodyPr/>
                    <a:lstStyle/>
                    <a:p>
                      <a:pPr algn="ctr"/>
                      <a:r>
                        <a:rPr lang="es-ES" sz="1300" dirty="0">
                          <a:latin typeface="Bahnschrift" panose="020B0502040204020203" pitchFamily="34" charset="0"/>
                        </a:rPr>
                        <a:t>ENCARGADA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7632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</a:rPr>
                        <a:t>LF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10</a:t>
            </a:fld>
            <a:endParaRPr lang="en-US"/>
          </a:p>
        </p:txBody>
      </p:sp>
      <p:cxnSp>
        <p:nvCxnSpPr>
          <p:cNvPr id="36" name="Straight Connector 18"/>
          <p:cNvCxnSpPr/>
          <p:nvPr/>
        </p:nvCxnSpPr>
        <p:spPr>
          <a:xfrm>
            <a:off x="4437661" y="1483909"/>
            <a:ext cx="1587" cy="5366446"/>
          </a:xfrm>
          <a:prstGeom prst="line">
            <a:avLst/>
          </a:prstGeom>
          <a:ln w="37719" cap="rnd">
            <a:solidFill>
              <a:srgbClr val="3E6F5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4658935" y="2252900"/>
            <a:ext cx="4321451" cy="2757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s-ES" sz="1920" b="1" dirty="0">
                <a:solidFill>
                  <a:srgbClr val="3E6F53"/>
                </a:solidFill>
                <a:latin typeface="Bahnschrift" panose="020B0502040204020203" pitchFamily="34" charset="0"/>
              </a:rPr>
              <a:t>Funciones del comité</a:t>
            </a:r>
          </a:p>
          <a:p>
            <a:pPr algn="just">
              <a:spcBef>
                <a:spcPts val="360"/>
              </a:spcBef>
              <a:spcAft>
                <a:spcPts val="360"/>
              </a:spcAft>
            </a:pPr>
            <a:endParaRPr lang="es-ES" sz="800" dirty="0">
              <a:solidFill>
                <a:srgbClr val="3E6F53"/>
              </a:solidFill>
              <a:latin typeface="Bahnschrift" panose="020B0502040204020203" pitchFamily="34" charset="0"/>
            </a:endParaRPr>
          </a:p>
          <a:p>
            <a:pPr marL="274320" indent="-274320" algn="just">
              <a:buAutoNum type="arabicPeriod"/>
            </a:pPr>
            <a:r>
              <a:rPr lang="es-ES" sz="1320" dirty="0">
                <a:solidFill>
                  <a:srgbClr val="464646"/>
                </a:solidFill>
                <a:latin typeface="Bahnschrift Light" panose="020B0502040204020203" pitchFamily="34" charset="0"/>
              </a:rPr>
              <a:t>Definir y priorizar los ODS a cumplir</a:t>
            </a:r>
          </a:p>
          <a:p>
            <a:pPr marL="274320" indent="-274320" algn="just">
              <a:buAutoNum type="arabicPeriod"/>
            </a:pPr>
            <a:r>
              <a:rPr lang="es-ES" sz="1320" dirty="0">
                <a:solidFill>
                  <a:srgbClr val="464646"/>
                </a:solidFill>
                <a:latin typeface="Bahnschrift Light" panose="020B0502040204020203" pitchFamily="34" charset="0"/>
              </a:rPr>
              <a:t>Elaborar el plan de sostenibilidad</a:t>
            </a:r>
          </a:p>
          <a:p>
            <a:pPr marL="274320" indent="-274320" algn="just">
              <a:buAutoNum type="arabicPeriod"/>
            </a:pPr>
            <a:r>
              <a:rPr lang="es-ES" sz="1320" dirty="0">
                <a:solidFill>
                  <a:srgbClr val="464646"/>
                </a:solidFill>
                <a:latin typeface="Bahnschrift Light" panose="020B0502040204020203" pitchFamily="34" charset="0"/>
              </a:rPr>
              <a:t>Evaluar las acciones estratégicas para los ODS	</a:t>
            </a:r>
          </a:p>
          <a:p>
            <a:pPr marL="274320" indent="-274320" algn="just">
              <a:buAutoNum type="arabicPeriod"/>
            </a:pPr>
            <a:r>
              <a:rPr lang="es-ES" sz="1320" dirty="0">
                <a:solidFill>
                  <a:srgbClr val="464646"/>
                </a:solidFill>
                <a:latin typeface="Bahnschrift Light" panose="020B0502040204020203" pitchFamily="34" charset="0"/>
              </a:rPr>
              <a:t>Fijar los mecanismos de coordinación entre los distintos miembros </a:t>
            </a:r>
          </a:p>
          <a:p>
            <a:pPr marL="274320" indent="-274320" algn="just">
              <a:buAutoNum type="arabicPeriod"/>
            </a:pPr>
            <a:r>
              <a:rPr lang="es-ES" sz="1320" dirty="0">
                <a:solidFill>
                  <a:srgbClr val="464646"/>
                </a:solidFill>
                <a:latin typeface="Bahnschrift Light" panose="020B0502040204020203" pitchFamily="34" charset="0"/>
              </a:rPr>
              <a:t>Planificar, implantar, supervisar y mejorar el plan de sostenibilidad</a:t>
            </a:r>
            <a:r>
              <a:rPr lang="es-ES" sz="1320" i="1" dirty="0">
                <a:solidFill>
                  <a:srgbClr val="464646"/>
                </a:solidFill>
                <a:latin typeface="Bahnschrift Light" panose="020B0502040204020203" pitchFamily="34" charset="0"/>
              </a:rPr>
              <a:t> </a:t>
            </a:r>
          </a:p>
          <a:p>
            <a:pPr algn="just"/>
            <a:endParaRPr lang="es-ES" sz="1320" i="1" dirty="0">
              <a:solidFill>
                <a:srgbClr val="464646"/>
              </a:solidFill>
              <a:latin typeface="Bahnschrift Light" panose="020B0502040204020203" pitchFamily="34" charset="0"/>
            </a:endParaRPr>
          </a:p>
          <a:p>
            <a:pPr marL="205740" indent="-205740" algn="just">
              <a:buFontTx/>
              <a:buChar char="-"/>
            </a:pPr>
            <a:endParaRPr lang="es-ES" sz="1440" i="1" dirty="0">
              <a:solidFill>
                <a:srgbClr val="464646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4679780" y="4541841"/>
            <a:ext cx="4903830" cy="128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60"/>
              </a:spcBef>
              <a:spcAft>
                <a:spcPts val="360"/>
              </a:spcAft>
            </a:pPr>
            <a:endParaRPr lang="es-ES" sz="1440" dirty="0">
              <a:solidFill>
                <a:srgbClr val="3E6F53"/>
              </a:solidFill>
              <a:latin typeface="Bahnschrift" panose="020B0502040204020203" pitchFamily="34" charset="0"/>
            </a:endParaRPr>
          </a:p>
          <a:p>
            <a:pPr algn="just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s-ES" sz="1920" b="1" dirty="0">
                <a:solidFill>
                  <a:srgbClr val="3E6F53"/>
                </a:solidFill>
                <a:latin typeface="Bahnschrift" panose="020B0502040204020203" pitchFamily="34" charset="0"/>
              </a:rPr>
              <a:t>Coordinación</a:t>
            </a:r>
          </a:p>
          <a:p>
            <a:pPr algn="just">
              <a:spcBef>
                <a:spcPts val="360"/>
              </a:spcBef>
              <a:spcAft>
                <a:spcPts val="360"/>
              </a:spcAft>
            </a:pPr>
            <a:endParaRPr lang="es-ES" sz="100" dirty="0">
              <a:solidFill>
                <a:srgbClr val="464646"/>
              </a:solidFill>
              <a:latin typeface="Bahnschrift Light" panose="020B0502040204020203" pitchFamily="34" charset="0"/>
            </a:endParaRPr>
          </a:p>
          <a:p>
            <a:pPr algn="just">
              <a:spcBef>
                <a:spcPts val="360"/>
              </a:spcBef>
              <a:spcAft>
                <a:spcPts val="360"/>
              </a:spcAft>
            </a:pPr>
            <a:r>
              <a:rPr lang="es-ES" sz="1320" dirty="0">
                <a:solidFill>
                  <a:srgbClr val="464646"/>
                </a:solidFill>
                <a:latin typeface="Bahnschrift Light" panose="020B0502040204020203" pitchFamily="34" charset="0"/>
              </a:rPr>
              <a:t>Este comité se reúne 3 veces anualmente. </a:t>
            </a:r>
          </a:p>
        </p:txBody>
      </p:sp>
      <p:grpSp>
        <p:nvGrpSpPr>
          <p:cNvPr id="37" name="Grupo 36"/>
          <p:cNvGrpSpPr/>
          <p:nvPr/>
        </p:nvGrpSpPr>
        <p:grpSpPr>
          <a:xfrm>
            <a:off x="4286416" y="4882540"/>
            <a:ext cx="308610" cy="308610"/>
            <a:chOff x="461963" y="2482291"/>
            <a:chExt cx="257175" cy="257175"/>
          </a:xfrm>
        </p:grpSpPr>
        <p:grpSp>
          <p:nvGrpSpPr>
            <p:cNvPr id="38" name="Group 28"/>
            <p:cNvGrpSpPr/>
            <p:nvPr/>
          </p:nvGrpSpPr>
          <p:grpSpPr>
            <a:xfrm rot="21600000">
              <a:off x="461963" y="2482291"/>
              <a:ext cx="257175" cy="257175"/>
              <a:chOff x="2935288" y="523875"/>
              <a:chExt cx="257175" cy="257175"/>
            </a:xfrm>
          </p:grpSpPr>
          <p:sp>
            <p:nvSpPr>
              <p:cNvPr id="41" name="Freeform 27"/>
              <p:cNvSpPr/>
              <p:nvPr/>
            </p:nvSpPr>
            <p:spPr>
              <a:xfrm>
                <a:off x="2935288" y="523875"/>
                <a:ext cx="257175" cy="25717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solidFill>
                <a:srgbClr val="175C56">
                  <a:alpha val="20000"/>
                </a:srgbClr>
              </a:solidFill>
            </p:spPr>
          </p:sp>
        </p:grpSp>
        <p:grpSp>
          <p:nvGrpSpPr>
            <p:cNvPr id="39" name="Group 30"/>
            <p:cNvGrpSpPr/>
            <p:nvPr/>
          </p:nvGrpSpPr>
          <p:grpSpPr>
            <a:xfrm rot="21600000">
              <a:off x="518692" y="2539021"/>
              <a:ext cx="143715" cy="143715"/>
              <a:chOff x="2992017" y="580605"/>
              <a:chExt cx="143715" cy="143715"/>
            </a:xfrm>
            <a:solidFill>
              <a:srgbClr val="3E6F53"/>
            </a:solidFill>
          </p:grpSpPr>
          <p:sp>
            <p:nvSpPr>
              <p:cNvPr id="40" name="Freeform 29"/>
              <p:cNvSpPr/>
              <p:nvPr/>
            </p:nvSpPr>
            <p:spPr>
              <a:xfrm>
                <a:off x="2992017" y="580605"/>
                <a:ext cx="143715" cy="14371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grpFill/>
            </p:spPr>
          </p:sp>
        </p:grpSp>
      </p:grpSp>
      <p:grpSp>
        <p:nvGrpSpPr>
          <p:cNvPr id="42" name="Grupo 41"/>
          <p:cNvGrpSpPr/>
          <p:nvPr/>
        </p:nvGrpSpPr>
        <p:grpSpPr>
          <a:xfrm>
            <a:off x="4283357" y="2384102"/>
            <a:ext cx="308610" cy="308610"/>
            <a:chOff x="461963" y="2482291"/>
            <a:chExt cx="257175" cy="257175"/>
          </a:xfrm>
        </p:grpSpPr>
        <p:grpSp>
          <p:nvGrpSpPr>
            <p:cNvPr id="43" name="Group 28"/>
            <p:cNvGrpSpPr/>
            <p:nvPr/>
          </p:nvGrpSpPr>
          <p:grpSpPr>
            <a:xfrm rot="21600000">
              <a:off x="461963" y="2482291"/>
              <a:ext cx="257175" cy="257175"/>
              <a:chOff x="2935288" y="523875"/>
              <a:chExt cx="257175" cy="257175"/>
            </a:xfrm>
          </p:grpSpPr>
          <p:sp>
            <p:nvSpPr>
              <p:cNvPr id="47" name="Freeform 27"/>
              <p:cNvSpPr/>
              <p:nvPr/>
            </p:nvSpPr>
            <p:spPr>
              <a:xfrm>
                <a:off x="2935288" y="523875"/>
                <a:ext cx="257175" cy="25717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solidFill>
                <a:srgbClr val="175C56">
                  <a:alpha val="20000"/>
                </a:srgbClr>
              </a:solidFill>
            </p:spPr>
          </p:sp>
        </p:grpSp>
        <p:grpSp>
          <p:nvGrpSpPr>
            <p:cNvPr id="44" name="Group 30"/>
            <p:cNvGrpSpPr/>
            <p:nvPr/>
          </p:nvGrpSpPr>
          <p:grpSpPr>
            <a:xfrm rot="21600000">
              <a:off x="518692" y="2539021"/>
              <a:ext cx="143715" cy="143715"/>
              <a:chOff x="2992017" y="580605"/>
              <a:chExt cx="143715" cy="143715"/>
            </a:xfrm>
            <a:solidFill>
              <a:srgbClr val="3E6F53"/>
            </a:solidFill>
          </p:grpSpPr>
          <p:sp>
            <p:nvSpPr>
              <p:cNvPr id="46" name="Freeform 29"/>
              <p:cNvSpPr/>
              <p:nvPr/>
            </p:nvSpPr>
            <p:spPr>
              <a:xfrm>
                <a:off x="2992017" y="580605"/>
                <a:ext cx="143715" cy="14371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grpFill/>
            </p:spPr>
          </p:sp>
        </p:grpSp>
      </p:grpSp>
      <p:cxnSp>
        <p:nvCxnSpPr>
          <p:cNvPr id="6" name="Straight Connector 18">
            <a:extLst>
              <a:ext uri="{FF2B5EF4-FFF2-40B4-BE49-F238E27FC236}">
                <a16:creationId xmlns:a16="http://schemas.microsoft.com/office/drawing/2014/main" id="{9D196F09-E91C-898F-7511-CBF9E0E3F556}"/>
              </a:ext>
            </a:extLst>
          </p:cNvPr>
          <p:cNvCxnSpPr/>
          <p:nvPr/>
        </p:nvCxnSpPr>
        <p:spPr>
          <a:xfrm>
            <a:off x="337397" y="1595587"/>
            <a:ext cx="8816" cy="5338612"/>
          </a:xfrm>
          <a:prstGeom prst="line">
            <a:avLst/>
          </a:prstGeom>
          <a:ln w="37719" cap="rnd">
            <a:solidFill>
              <a:srgbClr val="3E6F5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E795C49E-1FB4-6009-141E-FEE4EC955E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49" y="6074787"/>
            <a:ext cx="657042" cy="65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1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-39757" y="-34289"/>
            <a:ext cx="3289399" cy="6892290"/>
            <a:chOff x="-62946" y="-28575"/>
            <a:chExt cx="2770981" cy="5743575"/>
          </a:xfrm>
          <a:solidFill>
            <a:srgbClr val="3E6F53"/>
          </a:solidFill>
        </p:grpSpPr>
        <p:sp>
          <p:nvSpPr>
            <p:cNvPr id="2" name="Freeform 2"/>
            <p:cNvSpPr/>
            <p:nvPr/>
          </p:nvSpPr>
          <p:spPr>
            <a:xfrm>
              <a:off x="-62946" y="-28575"/>
              <a:ext cx="2770981" cy="574357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TextBox 6"/>
          <p:cNvSpPr txBox="1"/>
          <p:nvPr/>
        </p:nvSpPr>
        <p:spPr>
          <a:xfrm rot="21600000">
            <a:off x="114551" y="172964"/>
            <a:ext cx="3005988" cy="1188720"/>
          </a:xfrm>
          <a:prstGeom prst="rect">
            <a:avLst/>
          </a:prstGeom>
        </p:spPr>
        <p:txBody>
          <a:bodyPr lIns="0" tIns="64800" rIns="0" bIns="0" rtlCol="0" anchor="t"/>
          <a:lstStyle/>
          <a:p>
            <a:pPr>
              <a:lnSpc>
                <a:spcPts val="4680"/>
              </a:lnSpc>
            </a:pPr>
            <a:r>
              <a:rPr lang="es-ES" sz="3360" b="1" dirty="0">
                <a:solidFill>
                  <a:schemeClr val="bg1"/>
                </a:solidFill>
                <a:latin typeface="Bahnschrift" panose="020B0502040204020203" pitchFamily="34" charset="0"/>
              </a:rPr>
              <a:t>01.</a:t>
            </a:r>
          </a:p>
          <a:p>
            <a:pPr algn="l"/>
            <a:r>
              <a:rPr lang="es-ES" sz="2880" b="1" dirty="0">
                <a:solidFill>
                  <a:schemeClr val="bg1"/>
                </a:solidFill>
                <a:latin typeface="Bahnschrift" panose="020B0502040204020203" pitchFamily="34" charset="0"/>
              </a:rPr>
              <a:t>Presentación de la organización  </a:t>
            </a:r>
          </a:p>
        </p:txBody>
      </p:sp>
      <p:sp>
        <p:nvSpPr>
          <p:cNvPr id="8" name="TextBox 8"/>
          <p:cNvSpPr txBox="1"/>
          <p:nvPr/>
        </p:nvSpPr>
        <p:spPr>
          <a:xfrm rot="21600000">
            <a:off x="4010022" y="628650"/>
            <a:ext cx="5133976" cy="1476890"/>
          </a:xfrm>
          <a:prstGeom prst="rect">
            <a:avLst/>
          </a:prstGeom>
        </p:spPr>
        <p:txBody>
          <a:bodyPr lIns="0" tIns="25920" rIns="0" bIns="0" rtlCol="0" anchor="t"/>
          <a:lstStyle/>
          <a:p>
            <a:pPr>
              <a:spcBef>
                <a:spcPts val="480"/>
              </a:spcBef>
              <a:spcAft>
                <a:spcPts val="480"/>
              </a:spcAft>
            </a:pPr>
            <a:r>
              <a:rPr lang="es-ES" sz="1560" dirty="0">
                <a:solidFill>
                  <a:srgbClr val="3E6F53"/>
                </a:solidFill>
                <a:latin typeface="Bahnschrift" panose="020B0502040204020203" pitchFamily="34" charset="0"/>
              </a:rPr>
              <a:t>Cadena de suministro</a:t>
            </a:r>
            <a:endParaRPr lang="es-ES" sz="1560" i="1" dirty="0">
              <a:solidFill>
                <a:srgbClr val="464646">
                  <a:alpha val="100000"/>
                </a:srgbClr>
              </a:solidFill>
              <a:latin typeface="Bahnschrift" panose="020B0502040204020203" pitchFamily="34" charset="0"/>
            </a:endParaRPr>
          </a:p>
        </p:txBody>
      </p:sp>
      <p:cxnSp>
        <p:nvCxnSpPr>
          <p:cNvPr id="18" name="Straight Connector 18"/>
          <p:cNvCxnSpPr/>
          <p:nvPr/>
        </p:nvCxnSpPr>
        <p:spPr>
          <a:xfrm rot="5400000">
            <a:off x="192405" y="3471138"/>
            <a:ext cx="6968490" cy="0"/>
          </a:xfrm>
          <a:prstGeom prst="line">
            <a:avLst/>
          </a:prstGeom>
          <a:ln w="37719" cap="rnd">
            <a:solidFill>
              <a:srgbClr val="3E6F5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o 9"/>
          <p:cNvGrpSpPr/>
          <p:nvPr/>
        </p:nvGrpSpPr>
        <p:grpSpPr>
          <a:xfrm>
            <a:off x="3522346" y="628651"/>
            <a:ext cx="308610" cy="308610"/>
            <a:chOff x="2935288" y="523875"/>
            <a:chExt cx="257175" cy="257175"/>
          </a:xfrm>
        </p:grpSpPr>
        <p:grpSp>
          <p:nvGrpSpPr>
            <p:cNvPr id="28" name="Group 28"/>
            <p:cNvGrpSpPr/>
            <p:nvPr/>
          </p:nvGrpSpPr>
          <p:grpSpPr>
            <a:xfrm rot="21600000">
              <a:off x="2935288" y="523875"/>
              <a:ext cx="257175" cy="257175"/>
              <a:chOff x="2935288" y="523875"/>
              <a:chExt cx="257175" cy="257175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2935288" y="523875"/>
                <a:ext cx="257175" cy="25717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solidFill>
                <a:srgbClr val="175C56">
                  <a:alpha val="20000"/>
                </a:srgbClr>
              </a:solidFill>
            </p:spPr>
          </p:sp>
        </p:grpSp>
        <p:grpSp>
          <p:nvGrpSpPr>
            <p:cNvPr id="30" name="Group 30"/>
            <p:cNvGrpSpPr/>
            <p:nvPr/>
          </p:nvGrpSpPr>
          <p:grpSpPr>
            <a:xfrm rot="21600000">
              <a:off x="2992017" y="580605"/>
              <a:ext cx="143715" cy="143715"/>
              <a:chOff x="2992017" y="580605"/>
              <a:chExt cx="143715" cy="143715"/>
            </a:xfrm>
            <a:solidFill>
              <a:srgbClr val="0098CD"/>
            </a:solidFill>
          </p:grpSpPr>
          <p:sp>
            <p:nvSpPr>
              <p:cNvPr id="29" name="Freeform 29"/>
              <p:cNvSpPr/>
              <p:nvPr/>
            </p:nvSpPr>
            <p:spPr>
              <a:xfrm>
                <a:off x="2992017" y="580605"/>
                <a:ext cx="143715" cy="14371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solidFill>
                <a:srgbClr val="3E6F53"/>
              </a:solidFill>
            </p:spPr>
          </p:sp>
        </p:grpSp>
      </p:grpSp>
      <p:sp>
        <p:nvSpPr>
          <p:cNvPr id="39" name="Rectángulo 38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>
            <a:solidFill>
              <a:srgbClr val="3E6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60" dirty="0"/>
          </a:p>
        </p:txBody>
      </p:sp>
      <p:sp>
        <p:nvSpPr>
          <p:cNvPr id="19" name="Rectángulo 18"/>
          <p:cNvSpPr/>
          <p:nvPr/>
        </p:nvSpPr>
        <p:spPr>
          <a:xfrm>
            <a:off x="3906233" y="1056892"/>
            <a:ext cx="4707456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Consideramos proveedores locales a aquellos situados en el Valle del Nalón, mancomunidad de Asturias a la que pertenece Laviana junto con  Langreo , Caso ,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Sobrescobio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 San Martín del Rey Aurelio.</a:t>
            </a:r>
          </a:p>
          <a:p>
            <a:pPr algn="just"/>
            <a:endParaRPr lang="es-ES" sz="1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Destacamos Asturias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Brewing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Company, proveedor de cerveza artesana SALAS, de fabricación local en Langreo –Asturias, y Natalia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Lobeto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proveedor del Queso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casín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con D.O. de fabricación local en Caso-Asturias.</a:t>
            </a: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3182592"/>
              </p:ext>
            </p:extLst>
          </p:nvPr>
        </p:nvGraphicFramePr>
        <p:xfrm>
          <a:off x="4270021" y="3141488"/>
          <a:ext cx="3979879" cy="659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8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10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9258">
                <a:tc>
                  <a:txBody>
                    <a:bodyPr/>
                    <a:lstStyle/>
                    <a:p>
                      <a:r>
                        <a:rPr lang="es-ES" sz="1400" dirty="0">
                          <a:latin typeface="Bahnschrift Light" panose="020B0502040204020203" pitchFamily="34" charset="0"/>
                        </a:rPr>
                        <a:t> 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Bahnschrift Light" panose="020B0502040204020203" pitchFamily="34" charset="0"/>
                        </a:rPr>
                        <a:t>2022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487">
                <a:tc>
                  <a:txBody>
                    <a:bodyPr/>
                    <a:lstStyle/>
                    <a:p>
                      <a:r>
                        <a:rPr lang="es-ES" sz="12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Nº total</a:t>
                      </a:r>
                      <a:r>
                        <a:rPr lang="es-ES" sz="1200" baseline="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 </a:t>
                      </a:r>
                      <a:r>
                        <a:rPr lang="es-ES" sz="12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proveedores</a:t>
                      </a:r>
                      <a:r>
                        <a:rPr lang="es-ES" sz="1200" baseline="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 </a:t>
                      </a:r>
                      <a:endParaRPr lang="es-ES" sz="12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</a:rPr>
                        <a:t>37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4" name="TextBox 8"/>
          <p:cNvSpPr txBox="1"/>
          <p:nvPr/>
        </p:nvSpPr>
        <p:spPr>
          <a:xfrm rot="21600000">
            <a:off x="4013836" y="3471139"/>
            <a:ext cx="4932030" cy="2194693"/>
          </a:xfrm>
          <a:prstGeom prst="rect">
            <a:avLst/>
          </a:prstGeom>
        </p:spPr>
        <p:txBody>
          <a:bodyPr lIns="0" tIns="25920" rIns="0" bIns="0" rtlCol="0" anchor="t"/>
          <a:lstStyle/>
          <a:p>
            <a:pPr>
              <a:spcBef>
                <a:spcPts val="480"/>
              </a:spcBef>
              <a:spcAft>
                <a:spcPts val="480"/>
              </a:spcAft>
            </a:pPr>
            <a:endParaRPr lang="es-ES" sz="1320" dirty="0">
              <a:solidFill>
                <a:srgbClr val="464646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11</a:t>
            </a:fld>
            <a:endParaRPr lang="en-US"/>
          </a:p>
        </p:txBody>
      </p:sp>
      <p:pic>
        <p:nvPicPr>
          <p:cNvPr id="20" name="Picture 2" descr="Proveedores y empresas, relación de confianza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80586" y="5154578"/>
            <a:ext cx="2779985" cy="145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E1E2A0A5-0946-3B4E-72C0-476B497C251B}"/>
              </a:ext>
            </a:extLst>
          </p:cNvPr>
          <p:cNvSpPr/>
          <p:nvPr/>
        </p:nvSpPr>
        <p:spPr>
          <a:xfrm>
            <a:off x="3916850" y="3817823"/>
            <a:ext cx="4707456" cy="1227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Pola de Laviana: 16,22%</a:t>
            </a:r>
          </a:p>
          <a:p>
            <a:pPr algn="ctr">
              <a:lnSpc>
                <a:spcPct val="200000"/>
              </a:lnSpc>
            </a:pP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Langreo: 16,22%</a:t>
            </a:r>
          </a:p>
          <a:p>
            <a:pPr algn="ctr">
              <a:lnSpc>
                <a:spcPct val="200000"/>
              </a:lnSpc>
            </a:pP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Asturias: 94,59%</a:t>
            </a:r>
          </a:p>
        </p:txBody>
      </p:sp>
    </p:spTree>
    <p:extLst>
      <p:ext uri="{BB962C8B-B14F-4D97-AF65-F5344CB8AC3E}">
        <p14:creationId xmlns:p14="http://schemas.microsoft.com/office/powerpoint/2010/main" val="2149695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8"/>
          <p:cNvCxnSpPr/>
          <p:nvPr/>
        </p:nvCxnSpPr>
        <p:spPr>
          <a:xfrm rot="5400000">
            <a:off x="-3138032" y="3449954"/>
            <a:ext cx="6968490" cy="0"/>
          </a:xfrm>
          <a:prstGeom prst="line">
            <a:avLst/>
          </a:prstGeom>
          <a:ln w="37719" cap="rnd">
            <a:solidFill>
              <a:srgbClr val="3E6F5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3"/>
          <p:cNvGrpSpPr/>
          <p:nvPr/>
        </p:nvGrpSpPr>
        <p:grpSpPr>
          <a:xfrm rot="21600000">
            <a:off x="21557" y="-34287"/>
            <a:ext cx="9144000" cy="1965506"/>
            <a:chOff x="-62946" y="-28575"/>
            <a:chExt cx="2770981" cy="5743575"/>
          </a:xfrm>
          <a:solidFill>
            <a:srgbClr val="3E6F53"/>
          </a:solidFill>
        </p:grpSpPr>
        <p:sp>
          <p:nvSpPr>
            <p:cNvPr id="2" name="Freeform 2"/>
            <p:cNvSpPr/>
            <p:nvPr/>
          </p:nvSpPr>
          <p:spPr>
            <a:xfrm>
              <a:off x="-62946" y="-28575"/>
              <a:ext cx="2770981" cy="574357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TextBox 6"/>
          <p:cNvSpPr txBox="1"/>
          <p:nvPr/>
        </p:nvSpPr>
        <p:spPr>
          <a:xfrm rot="21600000">
            <a:off x="307913" y="329603"/>
            <a:ext cx="8571288" cy="1188720"/>
          </a:xfrm>
          <a:prstGeom prst="rect">
            <a:avLst/>
          </a:prstGeom>
        </p:spPr>
        <p:txBody>
          <a:bodyPr lIns="0" tIns="64800" rIns="0" bIns="0" rtlCol="0" anchor="t"/>
          <a:lstStyle/>
          <a:p>
            <a:pPr>
              <a:lnSpc>
                <a:spcPts val="4680"/>
              </a:lnSpc>
            </a:pPr>
            <a:r>
              <a:rPr lang="es-ES" sz="3840" b="1" dirty="0">
                <a:solidFill>
                  <a:schemeClr val="bg1"/>
                </a:solidFill>
                <a:latin typeface="Bahnschrift" panose="020B0502040204020203" pitchFamily="34" charset="0"/>
              </a:rPr>
              <a:t>01.  Presentación de la organización  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>
            <a:solidFill>
              <a:srgbClr val="3E6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6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12</a:t>
            </a:fld>
            <a:endParaRPr lang="en-US"/>
          </a:p>
        </p:txBody>
      </p:sp>
      <p:sp>
        <p:nvSpPr>
          <p:cNvPr id="18" name="TextBox 11"/>
          <p:cNvSpPr txBox="1"/>
          <p:nvPr/>
        </p:nvSpPr>
        <p:spPr>
          <a:xfrm rot="21600000">
            <a:off x="654822" y="2193024"/>
            <a:ext cx="8059525" cy="4048285"/>
          </a:xfrm>
          <a:prstGeom prst="rect">
            <a:avLst/>
          </a:prstGeom>
        </p:spPr>
        <p:txBody>
          <a:bodyPr lIns="0" tIns="25920" rIns="0" bIns="0" rtlCol="0" anchor="t"/>
          <a:lstStyle>
            <a:defPPr>
              <a:defRPr lang="en-US"/>
            </a:defPPr>
            <a:lvl1pPr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defRPr sz="1400" b="0" i="1" spc="0">
                <a:solidFill>
                  <a:srgbClr val="464646">
                    <a:alpha val="100000"/>
                  </a:srgbClr>
                </a:solidFill>
                <a:latin typeface="Karla"/>
              </a:defRPr>
            </a:lvl1pPr>
          </a:lstStyle>
          <a:p>
            <a:pPr algn="just"/>
            <a:r>
              <a:rPr lang="es-ES" sz="1920" b="1" i="0" dirty="0">
                <a:solidFill>
                  <a:srgbClr val="3E6F53"/>
                </a:solidFill>
                <a:latin typeface="Bahnschrift" panose="020B0502040204020203" pitchFamily="34" charset="0"/>
              </a:rPr>
              <a:t>Información sobre personas trabajadoras</a:t>
            </a:r>
          </a:p>
          <a:p>
            <a:pPr algn="just">
              <a:spcBef>
                <a:spcPts val="360"/>
              </a:spcBef>
              <a:spcAft>
                <a:spcPts val="360"/>
              </a:spcAft>
            </a:pPr>
            <a:r>
              <a:rPr lang="es-ES" sz="1320" i="0" dirty="0">
                <a:solidFill>
                  <a:srgbClr val="3E6F53"/>
                </a:solidFill>
                <a:latin typeface="Bahnschrift Light" panose="020B0502040204020203" pitchFamily="34" charset="0"/>
              </a:rPr>
              <a:t>El hotel disponemos de 7 trabajadores fijos pero tenemos una serie de trabajadores eventuales que contratamos habitualmente principalmente para los eventos y banquetes que se celebran en el hotel. Estos trabajadores eventuales son también de carácter local a los que se les imparte una formación continua con nosotros para brindarles de oportunidades y no perder el talento local.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s-ES" sz="1260" i="0" dirty="0">
              <a:latin typeface="Bahnschrift Light" panose="020B0502040204020203" pitchFamily="34" charset="0"/>
            </a:endParaRPr>
          </a:p>
        </p:txBody>
      </p:sp>
      <p:grpSp>
        <p:nvGrpSpPr>
          <p:cNvPr id="20" name="Group 24"/>
          <p:cNvGrpSpPr/>
          <p:nvPr/>
        </p:nvGrpSpPr>
        <p:grpSpPr>
          <a:xfrm rot="21600000">
            <a:off x="191907" y="2295109"/>
            <a:ext cx="308610" cy="308610"/>
            <a:chOff x="2935288" y="4057650"/>
            <a:chExt cx="257175" cy="257175"/>
          </a:xfrm>
        </p:grpSpPr>
        <p:sp>
          <p:nvSpPr>
            <p:cNvPr id="21" name="Freeform 23"/>
            <p:cNvSpPr/>
            <p:nvPr/>
          </p:nvSpPr>
          <p:spPr>
            <a:xfrm>
              <a:off x="2935288" y="4057650"/>
              <a:ext cx="257175" cy="257175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175C56">
                <a:alpha val="20000"/>
              </a:srgbClr>
            </a:solidFill>
          </p:spPr>
        </p:sp>
      </p:grpSp>
      <p:grpSp>
        <p:nvGrpSpPr>
          <p:cNvPr id="22" name="Group 26"/>
          <p:cNvGrpSpPr/>
          <p:nvPr/>
        </p:nvGrpSpPr>
        <p:grpSpPr>
          <a:xfrm rot="21600000">
            <a:off x="264964" y="2363186"/>
            <a:ext cx="172458" cy="172458"/>
            <a:chOff x="2992017" y="4114380"/>
            <a:chExt cx="143715" cy="143715"/>
          </a:xfrm>
          <a:solidFill>
            <a:srgbClr val="3E6F53"/>
          </a:solidFill>
        </p:grpSpPr>
        <p:sp>
          <p:nvSpPr>
            <p:cNvPr id="23" name="Freeform 25"/>
            <p:cNvSpPr/>
            <p:nvPr/>
          </p:nvSpPr>
          <p:spPr>
            <a:xfrm>
              <a:off x="2992017" y="4114380"/>
              <a:ext cx="143715" cy="143715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4D1F2C27-7D27-2556-69EC-E6E443A160A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49" y="6074787"/>
            <a:ext cx="657042" cy="657892"/>
          </a:xfrm>
          <a:prstGeom prst="rect">
            <a:avLst/>
          </a:prstGeom>
        </p:spPr>
      </p:pic>
      <p:graphicFrame>
        <p:nvGraphicFramePr>
          <p:cNvPr id="8" name="Tabla 8">
            <a:extLst>
              <a:ext uri="{FF2B5EF4-FFF2-40B4-BE49-F238E27FC236}">
                <a16:creationId xmlns:a16="http://schemas.microsoft.com/office/drawing/2014/main" id="{60E1CA69-D31F-4251-A619-AE18820665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029445"/>
              </p:ext>
            </p:extLst>
          </p:nvPr>
        </p:nvGraphicFramePr>
        <p:xfrm>
          <a:off x="1086691" y="4416935"/>
          <a:ext cx="4520409" cy="13800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06803">
                  <a:extLst>
                    <a:ext uri="{9D8B030D-6E8A-4147-A177-3AD203B41FA5}">
                      <a16:colId xmlns:a16="http://schemas.microsoft.com/office/drawing/2014/main" val="3796606942"/>
                    </a:ext>
                  </a:extLst>
                </a:gridCol>
                <a:gridCol w="1506803">
                  <a:extLst>
                    <a:ext uri="{9D8B030D-6E8A-4147-A177-3AD203B41FA5}">
                      <a16:colId xmlns:a16="http://schemas.microsoft.com/office/drawing/2014/main" val="1450454261"/>
                    </a:ext>
                  </a:extLst>
                </a:gridCol>
                <a:gridCol w="1506803">
                  <a:extLst>
                    <a:ext uri="{9D8B030D-6E8A-4147-A177-3AD203B41FA5}">
                      <a16:colId xmlns:a16="http://schemas.microsoft.com/office/drawing/2014/main" val="535667087"/>
                    </a:ext>
                  </a:extLst>
                </a:gridCol>
              </a:tblGrid>
              <a:tr h="352896">
                <a:tc rowSpan="2">
                  <a:txBody>
                    <a:bodyPr/>
                    <a:lstStyle/>
                    <a:p>
                      <a:pPr algn="ctr"/>
                      <a:endParaRPr lang="es-ES" sz="1200" dirty="0"/>
                    </a:p>
                  </a:txBody>
                  <a:tcPr anchor="ctr">
                    <a:solidFill>
                      <a:srgbClr val="3E6F5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2022</a:t>
                      </a:r>
                    </a:p>
                  </a:txBody>
                  <a:tcPr anchor="ctr">
                    <a:solidFill>
                      <a:srgbClr val="3E6F5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204278"/>
                  </a:ext>
                </a:extLst>
              </a:tr>
              <a:tr h="251167">
                <a:tc vMerge="1">
                  <a:txBody>
                    <a:bodyPr/>
                    <a:lstStyle/>
                    <a:p>
                      <a:pPr algn="ctr"/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Hombres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Mujeres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3220690"/>
                  </a:ext>
                </a:extLst>
              </a:tr>
              <a:tr h="399928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err="1"/>
                        <a:t>Nº</a:t>
                      </a:r>
                      <a:r>
                        <a:rPr lang="es-ES" sz="1200" dirty="0"/>
                        <a:t> trabajadores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8256695"/>
                  </a:ext>
                </a:extLst>
              </a:tr>
              <a:tr h="352896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Total Plantilla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7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6292376"/>
                  </a:ext>
                </a:extLst>
              </a:tr>
            </a:tbl>
          </a:graphicData>
        </a:graphic>
      </p:graphicFrame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2352625669"/>
              </p:ext>
            </p:extLst>
          </p:nvPr>
        </p:nvGraphicFramePr>
        <p:xfrm>
          <a:off x="5849155" y="4067034"/>
          <a:ext cx="2518264" cy="243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84837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8"/>
          <p:cNvCxnSpPr/>
          <p:nvPr/>
        </p:nvCxnSpPr>
        <p:spPr>
          <a:xfrm rot="5400000">
            <a:off x="-3138032" y="3449954"/>
            <a:ext cx="6968490" cy="0"/>
          </a:xfrm>
          <a:prstGeom prst="line">
            <a:avLst/>
          </a:prstGeom>
          <a:ln w="37719" cap="rnd">
            <a:solidFill>
              <a:srgbClr val="3E6F5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3"/>
          <p:cNvGrpSpPr/>
          <p:nvPr/>
        </p:nvGrpSpPr>
        <p:grpSpPr>
          <a:xfrm rot="21600000">
            <a:off x="21557" y="-34287"/>
            <a:ext cx="9144000" cy="1965506"/>
            <a:chOff x="-62946" y="-28575"/>
            <a:chExt cx="2770981" cy="5743575"/>
          </a:xfrm>
          <a:solidFill>
            <a:srgbClr val="3E6F53"/>
          </a:solidFill>
        </p:grpSpPr>
        <p:sp>
          <p:nvSpPr>
            <p:cNvPr id="2" name="Freeform 2"/>
            <p:cNvSpPr/>
            <p:nvPr/>
          </p:nvSpPr>
          <p:spPr>
            <a:xfrm>
              <a:off x="-62946" y="-28575"/>
              <a:ext cx="2770981" cy="574357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TextBox 6"/>
          <p:cNvSpPr txBox="1"/>
          <p:nvPr/>
        </p:nvSpPr>
        <p:spPr>
          <a:xfrm rot="21600000">
            <a:off x="307913" y="329603"/>
            <a:ext cx="8571288" cy="1188720"/>
          </a:xfrm>
          <a:prstGeom prst="rect">
            <a:avLst/>
          </a:prstGeom>
        </p:spPr>
        <p:txBody>
          <a:bodyPr lIns="0" tIns="64800" rIns="0" bIns="0" rtlCol="0" anchor="t"/>
          <a:lstStyle/>
          <a:p>
            <a:pPr>
              <a:lnSpc>
                <a:spcPts val="4680"/>
              </a:lnSpc>
            </a:pPr>
            <a:r>
              <a:rPr lang="es-ES" sz="3840" b="1" dirty="0">
                <a:solidFill>
                  <a:schemeClr val="bg1"/>
                </a:solidFill>
                <a:latin typeface="Bahnschrift" panose="020B0502040204020203" pitchFamily="34" charset="0"/>
              </a:rPr>
              <a:t>01.  Presentación de la organización  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>
            <a:solidFill>
              <a:srgbClr val="3E6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6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13</a:t>
            </a:fld>
            <a:endParaRPr lang="en-US"/>
          </a:p>
        </p:txBody>
      </p:sp>
      <p:sp>
        <p:nvSpPr>
          <p:cNvPr id="18" name="TextBox 11"/>
          <p:cNvSpPr txBox="1"/>
          <p:nvPr/>
        </p:nvSpPr>
        <p:spPr>
          <a:xfrm rot="21600000">
            <a:off x="654823" y="2193024"/>
            <a:ext cx="5813890" cy="4048285"/>
          </a:xfrm>
          <a:prstGeom prst="rect">
            <a:avLst/>
          </a:prstGeom>
        </p:spPr>
        <p:txBody>
          <a:bodyPr lIns="0" tIns="25920" rIns="0" bIns="0" rtlCol="0" anchor="t"/>
          <a:lstStyle>
            <a:defPPr>
              <a:defRPr lang="en-US"/>
            </a:defPPr>
            <a:lvl1pPr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defRPr sz="1400" b="0" i="1" spc="0">
                <a:solidFill>
                  <a:srgbClr val="464646">
                    <a:alpha val="100000"/>
                  </a:srgbClr>
                </a:solidFill>
                <a:latin typeface="Karla"/>
              </a:defRPr>
            </a:lvl1pPr>
          </a:lstStyle>
          <a:p>
            <a:pPr algn="just"/>
            <a:r>
              <a:rPr lang="es-ES" sz="1920" b="1" i="0" dirty="0">
                <a:solidFill>
                  <a:srgbClr val="3E6F53"/>
                </a:solidFill>
                <a:latin typeface="Bahnschrift" panose="020B0502040204020203" pitchFamily="34" charset="0"/>
              </a:rPr>
              <a:t>Alianzas con asociaciones</a:t>
            </a:r>
            <a:endParaRPr lang="es-ES" sz="1320" i="0" dirty="0">
              <a:latin typeface="Bahnschrift Light" panose="020B0502040204020203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s-ES" sz="1300" i="0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Por un lado, a nivel comunidad, formamos parte de </a:t>
            </a:r>
            <a:r>
              <a:rPr lang="es-ES" sz="1300" b="1" i="0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OTEA</a:t>
            </a:r>
            <a:r>
              <a:rPr lang="es-ES" sz="1300" i="0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, la asociación de hostelería y turismo en Asturias. A través de esta asociación trabajamos en conjunto las empresas turísticas del Principado para crear una oferta turística de calidad con una buena infraestructura que trabaja con los mismo objetivos.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s-ES" sz="1300" i="0" dirty="0">
              <a:solidFill>
                <a:srgbClr val="464646"/>
              </a:solidFill>
              <a:latin typeface="Bahnschrift Light" panose="020B0502040204020203" pitchFamily="34" charset="0"/>
              <a:sym typeface="Arial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s-ES" sz="1300" i="0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En Hotel CANZANA colaboramos activamente con el </a:t>
            </a:r>
            <a:r>
              <a:rPr lang="es-ES" sz="1300" b="1" i="0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ayuntamiento</a:t>
            </a:r>
            <a:r>
              <a:rPr lang="es-ES" sz="1300" i="0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 y las entidades que se encargan de organizar las fiestas y actividades para fomentar el desarrollo turístico de la región y mantener una constante actividad a lo largo del año en el Valle de Nalón.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s-ES" sz="1300" i="0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Nuestras instalaciones son el punto de partida de muchos eventos deportivos que se celebran cada vez con más frecuencia.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s-ES" sz="1260" i="0" dirty="0">
              <a:latin typeface="Bahnschrift Light" panose="020B0502040204020203" pitchFamily="34" charset="0"/>
            </a:endParaRPr>
          </a:p>
        </p:txBody>
      </p:sp>
      <p:grpSp>
        <p:nvGrpSpPr>
          <p:cNvPr id="20" name="Group 24"/>
          <p:cNvGrpSpPr/>
          <p:nvPr/>
        </p:nvGrpSpPr>
        <p:grpSpPr>
          <a:xfrm rot="21600000">
            <a:off x="191907" y="2295109"/>
            <a:ext cx="308610" cy="308610"/>
            <a:chOff x="2935288" y="4057650"/>
            <a:chExt cx="257175" cy="257175"/>
          </a:xfrm>
        </p:grpSpPr>
        <p:sp>
          <p:nvSpPr>
            <p:cNvPr id="21" name="Freeform 23"/>
            <p:cNvSpPr/>
            <p:nvPr/>
          </p:nvSpPr>
          <p:spPr>
            <a:xfrm>
              <a:off x="2935288" y="4057650"/>
              <a:ext cx="257175" cy="257175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175C56">
                <a:alpha val="20000"/>
              </a:srgbClr>
            </a:solidFill>
          </p:spPr>
        </p:sp>
      </p:grpSp>
      <p:grpSp>
        <p:nvGrpSpPr>
          <p:cNvPr id="22" name="Group 26"/>
          <p:cNvGrpSpPr/>
          <p:nvPr/>
        </p:nvGrpSpPr>
        <p:grpSpPr>
          <a:xfrm rot="21600000">
            <a:off x="264964" y="2363186"/>
            <a:ext cx="172458" cy="172458"/>
            <a:chOff x="2992017" y="4114380"/>
            <a:chExt cx="143715" cy="143715"/>
          </a:xfrm>
          <a:solidFill>
            <a:srgbClr val="3E6F53"/>
          </a:solidFill>
        </p:grpSpPr>
        <p:sp>
          <p:nvSpPr>
            <p:cNvPr id="23" name="Freeform 25"/>
            <p:cNvSpPr/>
            <p:nvPr/>
          </p:nvSpPr>
          <p:spPr>
            <a:xfrm>
              <a:off x="2992017" y="4114380"/>
              <a:ext cx="143715" cy="143715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BFA3DAD3-8777-7132-24F7-94CE9D9AA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527" y="2764232"/>
            <a:ext cx="1989181" cy="69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571C486-6051-EAE6-F647-9FD41A9BD89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63" y="6366945"/>
            <a:ext cx="443808" cy="444382"/>
          </a:xfrm>
          <a:prstGeom prst="rect">
            <a:avLst/>
          </a:prstGeom>
        </p:spPr>
      </p:pic>
      <p:pic>
        <p:nvPicPr>
          <p:cNvPr id="9" name="Imagen 8" descr="Imagen que contiene interior, ventana, cuarto, tabla&#10;&#10;Descripción generada automáticamente">
            <a:extLst>
              <a:ext uri="{FF2B5EF4-FFF2-40B4-BE49-F238E27FC236}">
                <a16:creationId xmlns:a16="http://schemas.microsoft.com/office/drawing/2014/main" id="{CEFEE448-98F9-A177-1CA4-52851660C4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0" t="2718" r="14618" b="26861"/>
          <a:stretch/>
        </p:blipFill>
        <p:spPr>
          <a:xfrm>
            <a:off x="7024562" y="3869407"/>
            <a:ext cx="1464393" cy="213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6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6674D3E-277A-5BAE-61BD-768C476FD1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66"/>
          <a:stretch/>
        </p:blipFill>
        <p:spPr>
          <a:xfrm>
            <a:off x="4705" y="2883783"/>
            <a:ext cx="9144000" cy="4008507"/>
          </a:xfrm>
          <a:prstGeom prst="rect">
            <a:avLst/>
          </a:prstGeom>
        </p:spPr>
      </p:pic>
      <p:sp>
        <p:nvSpPr>
          <p:cNvPr id="446" name="Google Shape;446;p15"/>
          <p:cNvSpPr/>
          <p:nvPr/>
        </p:nvSpPr>
        <p:spPr>
          <a:xfrm>
            <a:off x="-24289" y="0"/>
            <a:ext cx="9192577" cy="3434716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E6F53"/>
          </a:solidFill>
          <a:ln>
            <a:noFill/>
          </a:ln>
        </p:spPr>
      </p:sp>
      <p:sp>
        <p:nvSpPr>
          <p:cNvPr id="447" name="Google Shape;447;p15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 cap="flat" cmpd="sng">
            <a:solidFill>
              <a:srgbClr val="3E6F5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algn="ctr"/>
            <a:endParaRPr sz="216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15"/>
          <p:cNvSpPr txBox="1"/>
          <p:nvPr/>
        </p:nvSpPr>
        <p:spPr>
          <a:xfrm>
            <a:off x="554356" y="424010"/>
            <a:ext cx="8154582" cy="11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4800" rIns="0" bIns="0" anchor="t" anchorCtr="0">
            <a:noAutofit/>
          </a:bodyPr>
          <a:lstStyle/>
          <a:p>
            <a:pPr>
              <a:lnSpc>
                <a:spcPct val="88636"/>
              </a:lnSpc>
            </a:pPr>
            <a:r>
              <a:rPr lang="es-ES" sz="5280" b="1" dirty="0">
                <a:solidFill>
                  <a:srgbClr val="FFFFFF"/>
                </a:solidFill>
                <a:latin typeface="+mj-lt"/>
                <a:sym typeface="Arial"/>
              </a:rPr>
              <a:t>02.</a:t>
            </a:r>
            <a:endParaRPr sz="2160" dirty="0">
              <a:latin typeface="+mj-lt"/>
            </a:endParaRPr>
          </a:p>
          <a:p>
            <a:pPr>
              <a:lnSpc>
                <a:spcPct val="88636"/>
              </a:lnSpc>
            </a:pPr>
            <a:r>
              <a:rPr lang="es-ES" sz="5280" b="1" dirty="0">
                <a:solidFill>
                  <a:srgbClr val="FFFFFF"/>
                </a:solidFill>
                <a:latin typeface="+mj-lt"/>
                <a:sym typeface="Arial"/>
              </a:rPr>
              <a:t>Política y compromisos de sostenibilidad </a:t>
            </a:r>
            <a:endParaRPr sz="5280" b="1" dirty="0">
              <a:solidFill>
                <a:srgbClr val="FFFFFF"/>
              </a:solidFill>
              <a:latin typeface="+mj-lt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-24288" y="0"/>
            <a:ext cx="3700742" cy="6858000"/>
            <a:chOff x="-20241" y="0"/>
            <a:chExt cx="7660481" cy="2862263"/>
          </a:xfrm>
          <a:solidFill>
            <a:srgbClr val="3E6F53"/>
          </a:solidFill>
        </p:grpSpPr>
        <p:sp>
          <p:nvSpPr>
            <p:cNvPr id="2" name="Freeform 2"/>
            <p:cNvSpPr/>
            <p:nvPr/>
          </p:nvSpPr>
          <p:spPr>
            <a:xfrm>
              <a:off x="-20241" y="0"/>
              <a:ext cx="7660481" cy="2862263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8" name="TextBox 8"/>
          <p:cNvSpPr txBox="1"/>
          <p:nvPr/>
        </p:nvSpPr>
        <p:spPr>
          <a:xfrm rot="21600000">
            <a:off x="99503" y="424666"/>
            <a:ext cx="3453161" cy="1171576"/>
          </a:xfrm>
          <a:prstGeom prst="rect">
            <a:avLst/>
          </a:prstGeom>
        </p:spPr>
        <p:txBody>
          <a:bodyPr lIns="0" tIns="64800" rIns="0" bIns="0" rtlCol="0" anchor="t"/>
          <a:lstStyle/>
          <a:p>
            <a:pPr>
              <a:lnSpc>
                <a:spcPts val="4680"/>
              </a:lnSpc>
            </a:pPr>
            <a:r>
              <a:rPr lang="es-ES" sz="4320" b="1" dirty="0">
                <a:solidFill>
                  <a:srgbClr val="FFFFFF">
                    <a:alpha val="100000"/>
                  </a:srgbClr>
                </a:solidFill>
                <a:latin typeface="Bahnschrift" panose="020B0502040204020203" pitchFamily="34" charset="0"/>
              </a:rPr>
              <a:t>02. </a:t>
            </a:r>
          </a:p>
          <a:p>
            <a:pPr>
              <a:lnSpc>
                <a:spcPts val="4680"/>
              </a:lnSpc>
            </a:pPr>
            <a:r>
              <a:rPr lang="es-ES" sz="3360" b="1" dirty="0">
                <a:solidFill>
                  <a:srgbClr val="FFFFFF">
                    <a:alpha val="100000"/>
                  </a:srgbClr>
                </a:solidFill>
                <a:latin typeface="Bahnschrift" panose="020B0502040204020203" pitchFamily="34" charset="0"/>
              </a:rPr>
              <a:t>Política y compromisos de sostenibilidad </a:t>
            </a:r>
          </a:p>
          <a:p>
            <a:pPr>
              <a:lnSpc>
                <a:spcPts val="4680"/>
              </a:lnSpc>
            </a:pPr>
            <a:endParaRPr lang="es-ES" sz="3360" b="1" dirty="0">
              <a:solidFill>
                <a:srgbClr val="FFFFFF">
                  <a:alpha val="100000"/>
                </a:srgbClr>
              </a:solidFill>
              <a:latin typeface="Bahnschrift" panose="020B0502040204020203" pitchFamily="34" charset="0"/>
            </a:endParaRPr>
          </a:p>
        </p:txBody>
      </p:sp>
      <p:sp>
        <p:nvSpPr>
          <p:cNvPr id="25" name="TextBox 8"/>
          <p:cNvSpPr txBox="1"/>
          <p:nvPr/>
        </p:nvSpPr>
        <p:spPr>
          <a:xfrm rot="21600000">
            <a:off x="3999042" y="723643"/>
            <a:ext cx="4822370" cy="541071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rgbClr val="464646"/>
                </a:solidFill>
                <a:latin typeface="Karla" charset="0"/>
              </a:defRPr>
            </a:lvl1pPr>
          </a:lstStyle>
          <a:p>
            <a:pPr algn="just"/>
            <a:endParaRPr lang="es-ES" sz="1440" dirty="0">
              <a:latin typeface="Bahnschrift Light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ES" sz="1440" dirty="0">
                <a:latin typeface="Bahnschrift Light" panose="020B0502040204020203" pitchFamily="34" charset="0"/>
              </a:rPr>
              <a:t>Nuestra empresa apuesta por el </a:t>
            </a:r>
            <a:r>
              <a:rPr lang="es-ES" sz="1440" b="1" dirty="0">
                <a:latin typeface="Bahnschrift Light" panose="020B0502040204020203" pitchFamily="34" charset="0"/>
              </a:rPr>
              <a:t>desarrollo sostenible</a:t>
            </a:r>
            <a:r>
              <a:rPr lang="es-ES" sz="1440" dirty="0">
                <a:latin typeface="Bahnschrift Light" panose="020B0502040204020203" pitchFamily="34" charset="0"/>
              </a:rPr>
              <a:t>, capaz de satisfacer las necesidades actuales sin comprometer los recursos y las posibilidades de futuras generaciones.</a:t>
            </a:r>
          </a:p>
          <a:p>
            <a:pPr algn="just">
              <a:lnSpc>
                <a:spcPct val="150000"/>
              </a:lnSpc>
            </a:pPr>
            <a:endParaRPr lang="es-ES" sz="1440" dirty="0">
              <a:latin typeface="Bahnschrift Light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ES" sz="1440" dirty="0">
                <a:latin typeface="Bahnschrift Light" panose="020B0502040204020203" pitchFamily="34" charset="0"/>
              </a:rPr>
              <a:t>Nos comprometemos firmemente con la </a:t>
            </a:r>
            <a:r>
              <a:rPr lang="es-ES" sz="1440" dirty="0">
                <a:latin typeface="Bahnschrift" panose="020B0502040204020203" pitchFamily="34" charset="0"/>
              </a:rPr>
              <a:t>Agenda 2030</a:t>
            </a:r>
            <a:r>
              <a:rPr lang="es-ES" sz="1440" dirty="0">
                <a:latin typeface="Bahnschrift Light" panose="020B0502040204020203" pitchFamily="34" charset="0"/>
              </a:rPr>
              <a:t>, </a:t>
            </a:r>
            <a:r>
              <a:rPr lang="es-ES" sz="1440" dirty="0">
                <a:latin typeface="Bahnschrift" panose="020B0502040204020203" pitchFamily="34" charset="0"/>
              </a:rPr>
              <a:t>los 17 Objetivos para el Desarrollo Sostenible (ODS) </a:t>
            </a:r>
            <a:r>
              <a:rPr lang="es-ES" sz="1440" dirty="0">
                <a:latin typeface="Bahnschrift Light" panose="020B0502040204020203" pitchFamily="34" charset="0"/>
              </a:rPr>
              <a:t>y sus </a:t>
            </a:r>
            <a:r>
              <a:rPr lang="es-ES" sz="1440" dirty="0">
                <a:latin typeface="Bahnschrift" panose="020B0502040204020203" pitchFamily="34" charset="0"/>
              </a:rPr>
              <a:t>169 metas </a:t>
            </a:r>
            <a:r>
              <a:rPr lang="es-ES" sz="1440" dirty="0">
                <a:latin typeface="Bahnschrift Light" panose="020B0502040204020203" pitchFamily="34" charset="0"/>
              </a:rPr>
              <a:t>contribuyendo así al desarrollo sostenible y maximizando los impactos positivos que el hotel genera en la </a:t>
            </a:r>
            <a:r>
              <a:rPr lang="es-ES" sz="1440" dirty="0">
                <a:latin typeface="Bahnschrift" panose="020B0502040204020203" pitchFamily="34" charset="0"/>
              </a:rPr>
              <a:t>sociedad, economía y medioambiente</a:t>
            </a:r>
            <a:r>
              <a:rPr lang="es-ES" sz="1440" dirty="0">
                <a:latin typeface="Bahnschrift Light" panose="020B0502040204020203" pitchFamily="34" charset="0"/>
              </a:rPr>
              <a:t>. Con nuestros servicios tratamos de satisfacer las necesidades de los clientes de forma eficiente sin comprometer las del resto del entorno que nos rodea y generaciones futuras.</a:t>
            </a:r>
          </a:p>
          <a:p>
            <a:pPr algn="just"/>
            <a:endParaRPr lang="es-ES" sz="1440" dirty="0">
              <a:latin typeface="Bahnschrift Light" panose="020B0502040204020203" pitchFamily="34" charset="0"/>
            </a:endParaRPr>
          </a:p>
          <a:p>
            <a:pPr algn="just"/>
            <a:endParaRPr lang="es-ES" sz="1440" dirty="0">
              <a:latin typeface="Bahnschrift Light" panose="020B0502040204020203" pitchFamily="34" charset="0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>
            <a:solidFill>
              <a:srgbClr val="3E6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6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15</a:t>
            </a:fld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8D34EDA-D16B-F033-5AFB-DC5AF48929D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447" y="6074787"/>
            <a:ext cx="657042" cy="657892"/>
          </a:xfrm>
          <a:prstGeom prst="rect">
            <a:avLst/>
          </a:prstGeom>
        </p:spPr>
      </p:pic>
      <p:pic>
        <p:nvPicPr>
          <p:cNvPr id="9" name="Picture 2" descr="Política de Sostenibilidad y Emprendimiento sostenible | Universidad Ean">
            <a:extLst>
              <a:ext uri="{FF2B5EF4-FFF2-40B4-BE49-F238E27FC236}">
                <a16:creationId xmlns:a16="http://schemas.microsoft.com/office/drawing/2014/main" id="{2A6FEA39-4035-5070-DC0D-1313928BE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41" y="3171747"/>
            <a:ext cx="1874920" cy="124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-24288" y="0"/>
            <a:ext cx="3700742" cy="6858000"/>
            <a:chOff x="-20241" y="0"/>
            <a:chExt cx="7660481" cy="2862263"/>
          </a:xfrm>
          <a:solidFill>
            <a:srgbClr val="3E6F53"/>
          </a:solidFill>
        </p:grpSpPr>
        <p:sp>
          <p:nvSpPr>
            <p:cNvPr id="2" name="Freeform 2"/>
            <p:cNvSpPr/>
            <p:nvPr/>
          </p:nvSpPr>
          <p:spPr>
            <a:xfrm>
              <a:off x="-20241" y="0"/>
              <a:ext cx="7660481" cy="2862263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8" name="TextBox 8"/>
          <p:cNvSpPr txBox="1"/>
          <p:nvPr/>
        </p:nvSpPr>
        <p:spPr>
          <a:xfrm rot="21600000">
            <a:off x="99503" y="424666"/>
            <a:ext cx="3453161" cy="1171576"/>
          </a:xfrm>
          <a:prstGeom prst="rect">
            <a:avLst/>
          </a:prstGeom>
        </p:spPr>
        <p:txBody>
          <a:bodyPr lIns="0" tIns="64800" rIns="0" bIns="0" rtlCol="0" anchor="t"/>
          <a:lstStyle/>
          <a:p>
            <a:pPr>
              <a:lnSpc>
                <a:spcPts val="4680"/>
              </a:lnSpc>
            </a:pPr>
            <a:r>
              <a:rPr lang="es-ES" sz="4320" b="1" dirty="0">
                <a:solidFill>
                  <a:srgbClr val="FFFFFF">
                    <a:alpha val="100000"/>
                  </a:srgbClr>
                </a:solidFill>
                <a:latin typeface="Bahnschrift" panose="020B0502040204020203" pitchFamily="34" charset="0"/>
              </a:rPr>
              <a:t>02. </a:t>
            </a:r>
          </a:p>
          <a:p>
            <a:pPr>
              <a:lnSpc>
                <a:spcPts val="4680"/>
              </a:lnSpc>
            </a:pPr>
            <a:r>
              <a:rPr lang="es-ES" sz="3360" b="1" dirty="0">
                <a:solidFill>
                  <a:srgbClr val="FFFFFF">
                    <a:alpha val="100000"/>
                  </a:srgbClr>
                </a:solidFill>
                <a:latin typeface="Bahnschrift" panose="020B0502040204020203" pitchFamily="34" charset="0"/>
              </a:rPr>
              <a:t>Política y compromisos de sostenibilidad </a:t>
            </a:r>
          </a:p>
          <a:p>
            <a:pPr>
              <a:lnSpc>
                <a:spcPts val="4680"/>
              </a:lnSpc>
            </a:pPr>
            <a:endParaRPr lang="es-ES" sz="3360" b="1" dirty="0">
              <a:solidFill>
                <a:srgbClr val="FFFFFF">
                  <a:alpha val="100000"/>
                </a:srgbClr>
              </a:solidFill>
              <a:latin typeface="Bahnschrift" panose="020B0502040204020203" pitchFamily="34" charset="0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>
            <a:solidFill>
              <a:srgbClr val="3E6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6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0A056EB9-764C-38D1-A090-1F93473CC897}"/>
              </a:ext>
            </a:extLst>
          </p:cNvPr>
          <p:cNvSpPr txBox="1"/>
          <p:nvPr/>
        </p:nvSpPr>
        <p:spPr>
          <a:xfrm rot="21600000">
            <a:off x="4064355" y="817299"/>
            <a:ext cx="4691743" cy="51891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100">
                <a:solidFill>
                  <a:srgbClr val="464646"/>
                </a:solidFill>
                <a:latin typeface="Karla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440" dirty="0">
                <a:latin typeface="Bahnschrift Light" panose="020B0502040204020203" pitchFamily="34" charset="0"/>
              </a:rPr>
              <a:t>Para alcanzar dicho compromiso, hemos  desarrollado una </a:t>
            </a:r>
            <a:r>
              <a:rPr lang="es-ES" sz="1440" dirty="0">
                <a:latin typeface="Bahnschrift" panose="020B0502040204020203" pitchFamily="34" charset="0"/>
              </a:rPr>
              <a:t>política de sostenibilidad </a:t>
            </a:r>
            <a:r>
              <a:rPr lang="es-ES" sz="1440" dirty="0">
                <a:latin typeface="Bahnschrift Light" panose="020B0502040204020203" pitchFamily="34" charset="0"/>
              </a:rPr>
              <a:t>que es revisada anualmente por el comité de sostenibilidad y la dirección. Contamos con múltiples canales de comunicación, disponibles y accesibles, para </a:t>
            </a:r>
            <a:r>
              <a:rPr lang="es-ES" sz="1440" dirty="0">
                <a:latin typeface="Bahnschrift" panose="020B0502040204020203" pitchFamily="34" charset="0"/>
              </a:rPr>
              <a:t>informar</a:t>
            </a:r>
            <a:r>
              <a:rPr lang="es-ES" sz="1440" dirty="0">
                <a:latin typeface="Bahnschrift Light" panose="020B0502040204020203" pitchFamily="34" charset="0"/>
              </a:rPr>
              <a:t>, </a:t>
            </a:r>
            <a:r>
              <a:rPr lang="es-ES" sz="1440" dirty="0">
                <a:latin typeface="Bahnschrift" panose="020B0502040204020203" pitchFamily="34" charset="0"/>
              </a:rPr>
              <a:t>implicar y mantener </a:t>
            </a:r>
            <a:r>
              <a:rPr lang="es-ES" sz="1440" dirty="0">
                <a:latin typeface="Bahnschrift Light" panose="020B0502040204020203" pitchFamily="34" charset="0"/>
              </a:rPr>
              <a:t>esta política de manera continua con todos nuestros grupos de interés, incluido nuestro personal quien es responsable de cumplir todos los principios, valores y compromisos expuestos a continuación.</a:t>
            </a:r>
          </a:p>
          <a:p>
            <a:pPr>
              <a:lnSpc>
                <a:spcPct val="150000"/>
              </a:lnSpc>
            </a:pPr>
            <a:endParaRPr lang="es-ES" sz="1440" dirty="0">
              <a:latin typeface="Bahnschrift Light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1440" dirty="0">
                <a:latin typeface="Bahnschrift Light" panose="020B0502040204020203" pitchFamily="34" charset="0"/>
              </a:rPr>
              <a:t>El respeto por el </a:t>
            </a:r>
            <a:r>
              <a:rPr lang="es-ES" sz="1440" b="1" dirty="0">
                <a:latin typeface="Bahnschrift Light" panose="020B0502040204020203" pitchFamily="34" charset="0"/>
              </a:rPr>
              <a:t>Medio Ambiente </a:t>
            </a:r>
            <a:r>
              <a:rPr lang="es-ES" sz="1440" dirty="0">
                <a:latin typeface="Bahnschrift Light" panose="020B0502040204020203" pitchFamily="34" charset="0"/>
              </a:rPr>
              <a:t>y nuestra </a:t>
            </a:r>
            <a:r>
              <a:rPr lang="es-ES" sz="1440" b="1" dirty="0">
                <a:latin typeface="Bahnschrift Light" panose="020B0502040204020203" pitchFamily="34" charset="0"/>
              </a:rPr>
              <a:t>Responsabilidad Social </a:t>
            </a:r>
            <a:r>
              <a:rPr lang="es-ES" sz="1440" dirty="0">
                <a:latin typeface="Bahnschrift Light" panose="020B0502040204020203" pitchFamily="34" charset="0"/>
              </a:rPr>
              <a:t>son los fundamentos básicos para cumplir con estos compromisos.</a:t>
            </a:r>
          </a:p>
          <a:p>
            <a:endParaRPr lang="es-ES" sz="1440" dirty="0">
              <a:latin typeface="Bahnschrift Light" panose="020B0502040204020203" pitchFamily="34" charset="0"/>
            </a:endParaRPr>
          </a:p>
          <a:p>
            <a:endParaRPr lang="es-ES" sz="1440" dirty="0">
              <a:latin typeface="Bahnschrift Light" panose="020B0502040204020203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404F250-2A71-C00C-C0DA-DB941E5CBF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447" y="6074787"/>
            <a:ext cx="657042" cy="657892"/>
          </a:xfrm>
          <a:prstGeom prst="rect">
            <a:avLst/>
          </a:prstGeom>
        </p:spPr>
      </p:pic>
      <p:pic>
        <p:nvPicPr>
          <p:cNvPr id="9" name="Picture 2" descr="Política de Sostenibilidad y Emprendimiento sostenible | Universidad Ean">
            <a:extLst>
              <a:ext uri="{FF2B5EF4-FFF2-40B4-BE49-F238E27FC236}">
                <a16:creationId xmlns:a16="http://schemas.microsoft.com/office/drawing/2014/main" id="{2A6FEA39-4035-5070-DC0D-1313928BE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93" y="3171747"/>
            <a:ext cx="1874920" cy="124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193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18"/>
          <p:cNvCxnSpPr/>
          <p:nvPr/>
        </p:nvCxnSpPr>
        <p:spPr>
          <a:xfrm flipH="1">
            <a:off x="588164" y="-13109"/>
            <a:ext cx="1" cy="6871111"/>
          </a:xfrm>
          <a:prstGeom prst="line">
            <a:avLst/>
          </a:prstGeom>
          <a:ln w="37719" cap="rnd">
            <a:solidFill>
              <a:srgbClr val="3E6F5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3"/>
          <p:cNvGrpSpPr/>
          <p:nvPr/>
        </p:nvGrpSpPr>
        <p:grpSpPr>
          <a:xfrm rot="21600000">
            <a:off x="-48577" y="-41719"/>
            <a:ext cx="9192577" cy="2260033"/>
            <a:chOff x="-20241" y="0"/>
            <a:chExt cx="7660481" cy="2862263"/>
          </a:xfrm>
          <a:solidFill>
            <a:srgbClr val="3E6F53"/>
          </a:solidFill>
        </p:grpSpPr>
        <p:sp>
          <p:nvSpPr>
            <p:cNvPr id="2" name="Freeform 2"/>
            <p:cNvSpPr/>
            <p:nvPr/>
          </p:nvSpPr>
          <p:spPr>
            <a:xfrm>
              <a:off x="-20241" y="0"/>
              <a:ext cx="7660481" cy="2862263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8" name="TextBox 8"/>
          <p:cNvSpPr txBox="1"/>
          <p:nvPr/>
        </p:nvSpPr>
        <p:spPr>
          <a:xfrm rot="21600000">
            <a:off x="356928" y="181742"/>
            <a:ext cx="8430142" cy="1171576"/>
          </a:xfrm>
          <a:prstGeom prst="rect">
            <a:avLst/>
          </a:prstGeom>
        </p:spPr>
        <p:txBody>
          <a:bodyPr lIns="0" tIns="64800" rIns="0" bIns="0" rtlCol="0" anchor="t"/>
          <a:lstStyle/>
          <a:p>
            <a:pPr>
              <a:lnSpc>
                <a:spcPts val="4680"/>
              </a:lnSpc>
            </a:pPr>
            <a:r>
              <a:rPr lang="es-ES" sz="3360" b="1" dirty="0">
                <a:solidFill>
                  <a:srgbClr val="FFFFFF">
                    <a:alpha val="100000"/>
                  </a:srgbClr>
                </a:solidFill>
                <a:latin typeface="Bahnschrift" panose="020B0502040204020203" pitchFamily="34" charset="0"/>
              </a:rPr>
              <a:t>02. </a:t>
            </a:r>
          </a:p>
          <a:p>
            <a:pPr>
              <a:lnSpc>
                <a:spcPts val="4680"/>
              </a:lnSpc>
            </a:pPr>
            <a:r>
              <a:rPr lang="es-ES" sz="3360" b="1" dirty="0">
                <a:solidFill>
                  <a:srgbClr val="FFFFFF">
                    <a:alpha val="100000"/>
                  </a:srgbClr>
                </a:solidFill>
                <a:latin typeface="Bahnschrift" panose="020B0502040204020203" pitchFamily="34" charset="0"/>
              </a:rPr>
              <a:t>Política de sostenibilidad y compromisos 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462714" y="2426482"/>
            <a:ext cx="240535" cy="240535"/>
            <a:chOff x="191117" y="3693803"/>
            <a:chExt cx="257175" cy="257175"/>
          </a:xfrm>
        </p:grpSpPr>
        <p:grpSp>
          <p:nvGrpSpPr>
            <p:cNvPr id="19" name="Group 28"/>
            <p:cNvGrpSpPr/>
            <p:nvPr/>
          </p:nvGrpSpPr>
          <p:grpSpPr>
            <a:xfrm rot="21600000">
              <a:off x="191117" y="3693803"/>
              <a:ext cx="257175" cy="257175"/>
              <a:chOff x="2935288" y="523875"/>
              <a:chExt cx="257175" cy="257175"/>
            </a:xfrm>
          </p:grpSpPr>
          <p:sp>
            <p:nvSpPr>
              <p:cNvPr id="23" name="Freeform 27"/>
              <p:cNvSpPr/>
              <p:nvPr/>
            </p:nvSpPr>
            <p:spPr>
              <a:xfrm>
                <a:off x="2935288" y="523875"/>
                <a:ext cx="257175" cy="25717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solidFill>
                <a:srgbClr val="175C56">
                  <a:alpha val="20000"/>
                </a:srgbClr>
              </a:solidFill>
            </p:spPr>
          </p:sp>
        </p:grpSp>
        <p:grpSp>
          <p:nvGrpSpPr>
            <p:cNvPr id="29" name="Group 30"/>
            <p:cNvGrpSpPr/>
            <p:nvPr/>
          </p:nvGrpSpPr>
          <p:grpSpPr>
            <a:xfrm rot="21600000">
              <a:off x="247848" y="3750534"/>
              <a:ext cx="143715" cy="143715"/>
              <a:chOff x="2992017" y="580605"/>
              <a:chExt cx="143715" cy="143715"/>
            </a:xfrm>
            <a:solidFill>
              <a:srgbClr val="3E6F53"/>
            </a:solidFill>
          </p:grpSpPr>
          <p:sp>
            <p:nvSpPr>
              <p:cNvPr id="30" name="Freeform 29"/>
              <p:cNvSpPr/>
              <p:nvPr/>
            </p:nvSpPr>
            <p:spPr>
              <a:xfrm>
                <a:off x="2992017" y="580605"/>
                <a:ext cx="143715" cy="14371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grpFill/>
            </p:spPr>
          </p:sp>
        </p:grpSp>
      </p:grpSp>
      <p:sp>
        <p:nvSpPr>
          <p:cNvPr id="33" name="TextBox 8"/>
          <p:cNvSpPr txBox="1"/>
          <p:nvPr/>
        </p:nvSpPr>
        <p:spPr>
          <a:xfrm rot="21600000">
            <a:off x="730031" y="2396343"/>
            <a:ext cx="4622072" cy="10618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rgbClr val="464646"/>
                </a:solidFill>
                <a:latin typeface="Karla" charset="0"/>
              </a:defRPr>
            </a:lvl1pPr>
          </a:lstStyle>
          <a:p>
            <a:pPr algn="just"/>
            <a:r>
              <a:rPr lang="es-ES" sz="1260" dirty="0">
                <a:latin typeface="Bahnschrift Light" panose="020B0502040204020203" pitchFamily="34" charset="0"/>
              </a:rPr>
              <a:t>Establecer la </a:t>
            </a:r>
            <a:r>
              <a:rPr lang="es-ES" sz="1260" b="1" dirty="0">
                <a:latin typeface="Bahnschrift" panose="020B0502040204020203" pitchFamily="34" charset="0"/>
              </a:rPr>
              <a:t>sostenibilidad</a:t>
            </a:r>
            <a:r>
              <a:rPr lang="es-ES" sz="1260" dirty="0">
                <a:latin typeface="Bahnschrift Light" panose="020B0502040204020203" pitchFamily="34" charset="0"/>
              </a:rPr>
              <a:t> como base fundamental de todas nuestras actividades alineándolas así con los ODS y la Agenda 2030.</a:t>
            </a:r>
          </a:p>
          <a:p>
            <a:pPr algn="just"/>
            <a:endParaRPr lang="es-ES" sz="1260" dirty="0">
              <a:latin typeface="Bahnschrift Light" panose="020B0502040204020203" pitchFamily="34" charset="0"/>
            </a:endParaRPr>
          </a:p>
          <a:p>
            <a:pPr algn="just"/>
            <a:endParaRPr lang="es-ES" sz="1260" dirty="0">
              <a:latin typeface="Bahnschrift Light" panose="020B0502040204020203" pitchFamily="34" charset="0"/>
            </a:endParaRPr>
          </a:p>
        </p:txBody>
      </p:sp>
      <p:grpSp>
        <p:nvGrpSpPr>
          <p:cNvPr id="47" name="Grupo 46"/>
          <p:cNvGrpSpPr/>
          <p:nvPr/>
        </p:nvGrpSpPr>
        <p:grpSpPr>
          <a:xfrm>
            <a:off x="481349" y="3171906"/>
            <a:ext cx="240535" cy="240535"/>
            <a:chOff x="191117" y="3693803"/>
            <a:chExt cx="257175" cy="257175"/>
          </a:xfrm>
        </p:grpSpPr>
        <p:grpSp>
          <p:nvGrpSpPr>
            <p:cNvPr id="48" name="Group 28"/>
            <p:cNvGrpSpPr/>
            <p:nvPr/>
          </p:nvGrpSpPr>
          <p:grpSpPr>
            <a:xfrm rot="21600000">
              <a:off x="191117" y="3693803"/>
              <a:ext cx="257175" cy="257175"/>
              <a:chOff x="2935288" y="523875"/>
              <a:chExt cx="257175" cy="257175"/>
            </a:xfrm>
          </p:grpSpPr>
          <p:sp>
            <p:nvSpPr>
              <p:cNvPr id="51" name="Freeform 27"/>
              <p:cNvSpPr/>
              <p:nvPr/>
            </p:nvSpPr>
            <p:spPr>
              <a:xfrm>
                <a:off x="2935288" y="523875"/>
                <a:ext cx="257175" cy="25717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solidFill>
                <a:srgbClr val="175C56">
                  <a:alpha val="20000"/>
                </a:srgbClr>
              </a:solidFill>
            </p:spPr>
          </p:sp>
        </p:grpSp>
        <p:grpSp>
          <p:nvGrpSpPr>
            <p:cNvPr id="49" name="Group 30"/>
            <p:cNvGrpSpPr/>
            <p:nvPr/>
          </p:nvGrpSpPr>
          <p:grpSpPr>
            <a:xfrm rot="21600000">
              <a:off x="247848" y="3750534"/>
              <a:ext cx="143715" cy="143715"/>
              <a:chOff x="2992017" y="580605"/>
              <a:chExt cx="143715" cy="143715"/>
            </a:xfrm>
            <a:solidFill>
              <a:srgbClr val="3E6F53"/>
            </a:solidFill>
          </p:grpSpPr>
          <p:sp>
            <p:nvSpPr>
              <p:cNvPr id="50" name="Freeform 29"/>
              <p:cNvSpPr/>
              <p:nvPr/>
            </p:nvSpPr>
            <p:spPr>
              <a:xfrm>
                <a:off x="2992017" y="580605"/>
                <a:ext cx="143715" cy="14371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grpFill/>
            </p:spPr>
          </p:sp>
        </p:grpSp>
      </p:grpSp>
      <p:sp>
        <p:nvSpPr>
          <p:cNvPr id="52" name="TextBox 8"/>
          <p:cNvSpPr txBox="1"/>
          <p:nvPr/>
        </p:nvSpPr>
        <p:spPr>
          <a:xfrm rot="21600000">
            <a:off x="730033" y="3195903"/>
            <a:ext cx="4622072" cy="10618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rgbClr val="464646"/>
                </a:solidFill>
                <a:latin typeface="Karla" charset="0"/>
              </a:defRPr>
            </a:lvl1pPr>
          </a:lstStyle>
          <a:p>
            <a:pPr algn="just"/>
            <a:r>
              <a:rPr lang="es-ES" sz="1260" dirty="0">
                <a:latin typeface="Bahnschrift Light" panose="020B0502040204020203" pitchFamily="34" charset="0"/>
              </a:rPr>
              <a:t>Garantizar que la organización cumple con la </a:t>
            </a:r>
            <a:r>
              <a:rPr lang="es-ES" sz="1260" b="1" dirty="0">
                <a:latin typeface="Bahnschrift" panose="020B0502040204020203" pitchFamily="34" charset="0"/>
              </a:rPr>
              <a:t>legislación aplicable vigente </a:t>
            </a:r>
            <a:r>
              <a:rPr lang="es-ES" sz="1260" dirty="0">
                <a:latin typeface="Bahnschrift Light" panose="020B0502040204020203" pitchFamily="34" charset="0"/>
              </a:rPr>
              <a:t>así como otras medidas  o requisitos excepcionales considerados para la seguridad y mejora de la calidad de nuestras instalaciones y servicios.</a:t>
            </a:r>
          </a:p>
          <a:p>
            <a:pPr algn="just"/>
            <a:endParaRPr lang="es-ES" sz="1260" dirty="0">
              <a:latin typeface="Bahnschrift Light" panose="020B0502040204020203" pitchFamily="34" charset="0"/>
            </a:endParaRPr>
          </a:p>
        </p:txBody>
      </p:sp>
      <p:grpSp>
        <p:nvGrpSpPr>
          <p:cNvPr id="53" name="Grupo 52"/>
          <p:cNvGrpSpPr/>
          <p:nvPr/>
        </p:nvGrpSpPr>
        <p:grpSpPr>
          <a:xfrm>
            <a:off x="462714" y="4274315"/>
            <a:ext cx="240535" cy="240535"/>
            <a:chOff x="191117" y="3693803"/>
            <a:chExt cx="257175" cy="257175"/>
          </a:xfrm>
        </p:grpSpPr>
        <p:grpSp>
          <p:nvGrpSpPr>
            <p:cNvPr id="54" name="Group 28"/>
            <p:cNvGrpSpPr/>
            <p:nvPr/>
          </p:nvGrpSpPr>
          <p:grpSpPr>
            <a:xfrm rot="21600000">
              <a:off x="191117" y="3693803"/>
              <a:ext cx="257175" cy="257175"/>
              <a:chOff x="2935288" y="523875"/>
              <a:chExt cx="257175" cy="257175"/>
            </a:xfrm>
          </p:grpSpPr>
          <p:sp>
            <p:nvSpPr>
              <p:cNvPr id="57" name="Freeform 27"/>
              <p:cNvSpPr/>
              <p:nvPr/>
            </p:nvSpPr>
            <p:spPr>
              <a:xfrm>
                <a:off x="2935288" y="523875"/>
                <a:ext cx="257175" cy="25717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solidFill>
                <a:srgbClr val="175C56">
                  <a:alpha val="20000"/>
                </a:srgbClr>
              </a:solidFill>
            </p:spPr>
          </p:sp>
        </p:grpSp>
        <p:grpSp>
          <p:nvGrpSpPr>
            <p:cNvPr id="55" name="Group 30"/>
            <p:cNvGrpSpPr/>
            <p:nvPr/>
          </p:nvGrpSpPr>
          <p:grpSpPr>
            <a:xfrm rot="21600000">
              <a:off x="247848" y="3750534"/>
              <a:ext cx="143715" cy="143715"/>
              <a:chOff x="2992017" y="580605"/>
              <a:chExt cx="143715" cy="143715"/>
            </a:xfrm>
            <a:solidFill>
              <a:srgbClr val="3E6F53"/>
            </a:solidFill>
          </p:grpSpPr>
          <p:sp>
            <p:nvSpPr>
              <p:cNvPr id="56" name="Freeform 29"/>
              <p:cNvSpPr/>
              <p:nvPr/>
            </p:nvSpPr>
            <p:spPr>
              <a:xfrm>
                <a:off x="2992017" y="580605"/>
                <a:ext cx="143715" cy="14371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grpFill/>
            </p:spPr>
          </p:sp>
        </p:grpSp>
      </p:grpSp>
      <p:sp>
        <p:nvSpPr>
          <p:cNvPr id="58" name="TextBox 8"/>
          <p:cNvSpPr txBox="1"/>
          <p:nvPr/>
        </p:nvSpPr>
        <p:spPr>
          <a:xfrm rot="21600000">
            <a:off x="747443" y="5208289"/>
            <a:ext cx="4622072" cy="8679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rgbClr val="464646"/>
                </a:solidFill>
                <a:latin typeface="Karla" charset="0"/>
              </a:defRPr>
            </a:lvl1pPr>
          </a:lstStyle>
          <a:p>
            <a:pPr algn="just"/>
            <a:r>
              <a:rPr lang="es-ES" sz="1260" dirty="0">
                <a:latin typeface="Bahnschrift Light" panose="020B0502040204020203" pitchFamily="34" charset="0"/>
              </a:rPr>
              <a:t>Actuar de forma </a:t>
            </a:r>
            <a:r>
              <a:rPr lang="es-ES" sz="1260" b="1" dirty="0">
                <a:latin typeface="Bahnschrift" panose="020B0502040204020203" pitchFamily="34" charset="0"/>
              </a:rPr>
              <a:t>transparente</a:t>
            </a:r>
            <a:r>
              <a:rPr lang="es-ES" sz="1260" dirty="0">
                <a:latin typeface="Bahnschrift" panose="020B0502040204020203" pitchFamily="34" charset="0"/>
              </a:rPr>
              <a:t> y </a:t>
            </a:r>
            <a:r>
              <a:rPr lang="es-ES" sz="1260" b="1" dirty="0">
                <a:latin typeface="Bahnschrift" panose="020B0502040204020203" pitchFamily="34" charset="0"/>
              </a:rPr>
              <a:t>responsable</a:t>
            </a:r>
            <a:r>
              <a:rPr lang="es-ES" sz="1260" dirty="0">
                <a:latin typeface="Bahnschrift" panose="020B0502040204020203" pitchFamily="34" charset="0"/>
              </a:rPr>
              <a:t>  </a:t>
            </a:r>
            <a:r>
              <a:rPr lang="es-ES" sz="1260" dirty="0">
                <a:latin typeface="Bahnschrift Light" panose="020B0502040204020203" pitchFamily="34" charset="0"/>
              </a:rPr>
              <a:t>con nuestros grupos de interés y velar por el cumplimiento de sus expectativas y necesidades. </a:t>
            </a:r>
          </a:p>
          <a:p>
            <a:pPr algn="just"/>
            <a:endParaRPr lang="es-ES" sz="1260" dirty="0">
              <a:latin typeface="Bahnschrift Light" panose="020B0502040204020203" pitchFamily="34" charset="0"/>
            </a:endParaRPr>
          </a:p>
        </p:txBody>
      </p:sp>
      <p:grpSp>
        <p:nvGrpSpPr>
          <p:cNvPr id="65" name="Grupo 64"/>
          <p:cNvGrpSpPr/>
          <p:nvPr/>
        </p:nvGrpSpPr>
        <p:grpSpPr>
          <a:xfrm>
            <a:off x="476425" y="5145995"/>
            <a:ext cx="240535" cy="240535"/>
            <a:chOff x="191117" y="3693803"/>
            <a:chExt cx="257175" cy="257175"/>
          </a:xfrm>
        </p:grpSpPr>
        <p:grpSp>
          <p:nvGrpSpPr>
            <p:cNvPr id="66" name="Group 28"/>
            <p:cNvGrpSpPr/>
            <p:nvPr/>
          </p:nvGrpSpPr>
          <p:grpSpPr>
            <a:xfrm rot="21600000">
              <a:off x="191117" y="3693803"/>
              <a:ext cx="257175" cy="257175"/>
              <a:chOff x="2935288" y="523875"/>
              <a:chExt cx="257175" cy="257175"/>
            </a:xfrm>
          </p:grpSpPr>
          <p:sp>
            <p:nvSpPr>
              <p:cNvPr id="69" name="Freeform 27"/>
              <p:cNvSpPr/>
              <p:nvPr/>
            </p:nvSpPr>
            <p:spPr>
              <a:xfrm>
                <a:off x="2935288" y="523875"/>
                <a:ext cx="257175" cy="25717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solidFill>
                <a:srgbClr val="175C56">
                  <a:alpha val="20000"/>
                </a:srgbClr>
              </a:solidFill>
            </p:spPr>
          </p:sp>
        </p:grpSp>
        <p:grpSp>
          <p:nvGrpSpPr>
            <p:cNvPr id="67" name="Group 30"/>
            <p:cNvGrpSpPr/>
            <p:nvPr/>
          </p:nvGrpSpPr>
          <p:grpSpPr>
            <a:xfrm rot="21600000">
              <a:off x="247848" y="3750534"/>
              <a:ext cx="143715" cy="143715"/>
              <a:chOff x="2992017" y="580605"/>
              <a:chExt cx="143715" cy="143715"/>
            </a:xfrm>
            <a:solidFill>
              <a:srgbClr val="3E6F53"/>
            </a:solidFill>
          </p:grpSpPr>
          <p:sp>
            <p:nvSpPr>
              <p:cNvPr id="68" name="Freeform 29"/>
              <p:cNvSpPr/>
              <p:nvPr/>
            </p:nvSpPr>
            <p:spPr>
              <a:xfrm>
                <a:off x="2992017" y="580605"/>
                <a:ext cx="143715" cy="14371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grpFill/>
            </p:spPr>
          </p:sp>
        </p:grpSp>
      </p:grpSp>
      <p:sp>
        <p:nvSpPr>
          <p:cNvPr id="71" name="TextBox 8"/>
          <p:cNvSpPr txBox="1"/>
          <p:nvPr/>
        </p:nvSpPr>
        <p:spPr>
          <a:xfrm rot="21600000">
            <a:off x="730033" y="4286068"/>
            <a:ext cx="4622072" cy="6740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rgbClr val="464646"/>
                </a:solidFill>
                <a:latin typeface="Karla" charset="0"/>
              </a:defRPr>
            </a:lvl1pPr>
          </a:lstStyle>
          <a:p>
            <a:pPr algn="just"/>
            <a:r>
              <a:rPr lang="es-ES" sz="1260" dirty="0">
                <a:latin typeface="Bahnschrift Light" panose="020B0502040204020203" pitchFamily="34" charset="0"/>
              </a:rPr>
              <a:t>Mantener un comportamiento </a:t>
            </a:r>
            <a:r>
              <a:rPr lang="es-ES" sz="1260" b="1" dirty="0">
                <a:latin typeface="Bahnschrift" panose="020B0502040204020203" pitchFamily="34" charset="0"/>
              </a:rPr>
              <a:t>ético y responsable </a:t>
            </a:r>
            <a:r>
              <a:rPr lang="es-ES" sz="1260" dirty="0">
                <a:latin typeface="Bahnschrift Light" panose="020B0502040204020203" pitchFamily="34" charset="0"/>
              </a:rPr>
              <a:t>en nuestras actividades garantizando siempre la eficiencia de las mismas si comprometer al entorno que nos rodea.</a:t>
            </a:r>
          </a:p>
        </p:txBody>
      </p:sp>
      <p:sp>
        <p:nvSpPr>
          <p:cNvPr id="72" name="Rectángulo 71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>
            <a:solidFill>
              <a:srgbClr val="3E6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6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17</a:t>
            </a:fld>
            <a:endParaRPr lang="en-US"/>
          </a:p>
        </p:txBody>
      </p:sp>
      <p:sp>
        <p:nvSpPr>
          <p:cNvPr id="35" name="TextBox 9"/>
          <p:cNvSpPr txBox="1"/>
          <p:nvPr/>
        </p:nvSpPr>
        <p:spPr>
          <a:xfrm rot="21600000">
            <a:off x="340810" y="1553458"/>
            <a:ext cx="5062984" cy="571500"/>
          </a:xfrm>
          <a:prstGeom prst="rect">
            <a:avLst/>
          </a:prstGeom>
        </p:spPr>
        <p:txBody>
          <a:bodyPr lIns="0" tIns="25920" rIns="0" bIns="0" rtlCol="0" anchor="t"/>
          <a:lstStyle/>
          <a:p>
            <a:pPr>
              <a:lnSpc>
                <a:spcPts val="2340"/>
              </a:lnSpc>
            </a:pPr>
            <a:r>
              <a:rPr lang="en-US" b="1" spc="131" dirty="0" err="1">
                <a:solidFill>
                  <a:schemeClr val="bg1"/>
                </a:solidFill>
                <a:latin typeface="Bahnschrift" panose="020B0502040204020203" pitchFamily="34" charset="0"/>
              </a:rPr>
              <a:t>Nuestros</a:t>
            </a:r>
            <a:r>
              <a:rPr lang="en-US" b="1" spc="131" dirty="0">
                <a:solidFill>
                  <a:schemeClr val="bg1"/>
                </a:solidFill>
                <a:latin typeface="Bahnschrift" panose="020B0502040204020203" pitchFamily="34" charset="0"/>
              </a:rPr>
              <a:t> </a:t>
            </a:r>
            <a:r>
              <a:rPr lang="en-US" b="1" spc="131" dirty="0" err="1">
                <a:solidFill>
                  <a:schemeClr val="bg1"/>
                </a:solidFill>
                <a:latin typeface="Bahnschrift" panose="020B0502040204020203" pitchFamily="34" charset="0"/>
              </a:rPr>
              <a:t>compromisos</a:t>
            </a:r>
            <a:r>
              <a:rPr lang="en-US" b="1" spc="131" dirty="0">
                <a:solidFill>
                  <a:schemeClr val="bg1"/>
                </a:solidFill>
                <a:latin typeface="Bahnschrift" panose="020B0502040204020203" pitchFamily="34" charset="0"/>
              </a:rPr>
              <a:t>  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2D0F3C08-FD56-3CEC-FDC2-B4F71CBB435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90" y="6074787"/>
            <a:ext cx="657042" cy="657892"/>
          </a:xfrm>
          <a:prstGeom prst="rect">
            <a:avLst/>
          </a:prstGeom>
        </p:spPr>
      </p:pic>
      <p:pic>
        <p:nvPicPr>
          <p:cNvPr id="2050" name="Picture 2" descr="https://www.hotelcanzana.com/wp-content/uploads/2013/11/DJI_0583-1-1-300x2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296" y="2571098"/>
            <a:ext cx="3336099" cy="292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830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18"/>
          <p:cNvCxnSpPr/>
          <p:nvPr/>
        </p:nvCxnSpPr>
        <p:spPr>
          <a:xfrm flipH="1">
            <a:off x="588164" y="-13109"/>
            <a:ext cx="1" cy="6871111"/>
          </a:xfrm>
          <a:prstGeom prst="line">
            <a:avLst/>
          </a:prstGeom>
          <a:ln w="37719" cap="rnd">
            <a:solidFill>
              <a:srgbClr val="3E6F5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11"/>
          <p:cNvSpPr txBox="1"/>
          <p:nvPr/>
        </p:nvSpPr>
        <p:spPr>
          <a:xfrm rot="21600000">
            <a:off x="7283673" y="3609422"/>
            <a:ext cx="1369763" cy="271463"/>
          </a:xfrm>
          <a:prstGeom prst="rect">
            <a:avLst/>
          </a:prstGeom>
        </p:spPr>
        <p:txBody>
          <a:bodyPr lIns="0" tIns="25920" rIns="0" bIns="0" rtlCol="0" anchor="t"/>
          <a:lstStyle/>
          <a:p>
            <a:pPr>
              <a:lnSpc>
                <a:spcPts val="2160"/>
              </a:lnSpc>
            </a:pPr>
            <a:r>
              <a:rPr lang="en-US" b="1" spc="131" dirty="0">
                <a:solidFill>
                  <a:srgbClr val="FFFFFF">
                    <a:alpha val="100000"/>
                  </a:srgbClr>
                </a:solidFill>
                <a:latin typeface="Karla"/>
              </a:rPr>
              <a:t>DIFERENCIACI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490414" y="2709826"/>
            <a:ext cx="240535" cy="240535"/>
            <a:chOff x="191117" y="3693803"/>
            <a:chExt cx="257175" cy="257175"/>
          </a:xfrm>
        </p:grpSpPr>
        <p:grpSp>
          <p:nvGrpSpPr>
            <p:cNvPr id="19" name="Group 28"/>
            <p:cNvGrpSpPr/>
            <p:nvPr/>
          </p:nvGrpSpPr>
          <p:grpSpPr>
            <a:xfrm rot="21600000">
              <a:off x="191117" y="3693803"/>
              <a:ext cx="257175" cy="257175"/>
              <a:chOff x="2935288" y="523875"/>
              <a:chExt cx="257175" cy="257175"/>
            </a:xfrm>
          </p:grpSpPr>
          <p:sp>
            <p:nvSpPr>
              <p:cNvPr id="23" name="Freeform 27"/>
              <p:cNvSpPr/>
              <p:nvPr/>
            </p:nvSpPr>
            <p:spPr>
              <a:xfrm>
                <a:off x="2935288" y="523875"/>
                <a:ext cx="257175" cy="25717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solidFill>
                <a:srgbClr val="175C56">
                  <a:alpha val="20000"/>
                </a:srgbClr>
              </a:solidFill>
            </p:spPr>
          </p:sp>
        </p:grpSp>
        <p:grpSp>
          <p:nvGrpSpPr>
            <p:cNvPr id="29" name="Group 30"/>
            <p:cNvGrpSpPr/>
            <p:nvPr/>
          </p:nvGrpSpPr>
          <p:grpSpPr>
            <a:xfrm rot="21600000">
              <a:off x="247848" y="3750534"/>
              <a:ext cx="143715" cy="143715"/>
              <a:chOff x="2992017" y="580605"/>
              <a:chExt cx="143715" cy="143715"/>
            </a:xfrm>
            <a:solidFill>
              <a:srgbClr val="3E6F53"/>
            </a:solidFill>
          </p:grpSpPr>
          <p:sp>
            <p:nvSpPr>
              <p:cNvPr id="30" name="Freeform 29"/>
              <p:cNvSpPr/>
              <p:nvPr/>
            </p:nvSpPr>
            <p:spPr>
              <a:xfrm>
                <a:off x="2992017" y="580605"/>
                <a:ext cx="143715" cy="14371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grpFill/>
            </p:spPr>
          </p:sp>
        </p:grpSp>
      </p:grpSp>
      <p:sp>
        <p:nvSpPr>
          <p:cNvPr id="33" name="TextBox 8"/>
          <p:cNvSpPr txBox="1"/>
          <p:nvPr/>
        </p:nvSpPr>
        <p:spPr>
          <a:xfrm rot="21600000">
            <a:off x="819171" y="3609814"/>
            <a:ext cx="4305213" cy="8679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rgbClr val="464646"/>
                </a:solidFill>
                <a:latin typeface="Karla" charset="0"/>
              </a:defRPr>
            </a:lvl1pPr>
          </a:lstStyle>
          <a:p>
            <a:pPr algn="just"/>
            <a:r>
              <a:rPr lang="es-ES" sz="1260" dirty="0">
                <a:latin typeface="Bahnschrift Light" panose="020B0502040204020203" pitchFamily="34" charset="0"/>
              </a:rPr>
              <a:t>Realizar un seguimiento y control continuo de los </a:t>
            </a:r>
            <a:r>
              <a:rPr lang="es-ES" sz="1260" b="1" dirty="0">
                <a:latin typeface="Bahnschrift" panose="020B0502040204020203" pitchFamily="34" charset="0"/>
              </a:rPr>
              <a:t>riesgos y oportunidades </a:t>
            </a:r>
            <a:r>
              <a:rPr lang="es-ES" sz="1260" dirty="0">
                <a:latin typeface="Bahnschrift Light" panose="020B0502040204020203" pitchFamily="34" charset="0"/>
              </a:rPr>
              <a:t>generados por la organización para minimizar el impacto negativo producido en el entorno económico, social y ambiental.</a:t>
            </a:r>
          </a:p>
        </p:txBody>
      </p:sp>
      <p:grpSp>
        <p:nvGrpSpPr>
          <p:cNvPr id="47" name="Grupo 46"/>
          <p:cNvGrpSpPr/>
          <p:nvPr/>
        </p:nvGrpSpPr>
        <p:grpSpPr>
          <a:xfrm>
            <a:off x="490414" y="3686637"/>
            <a:ext cx="240535" cy="240535"/>
            <a:chOff x="191117" y="3693803"/>
            <a:chExt cx="257175" cy="257175"/>
          </a:xfrm>
        </p:grpSpPr>
        <p:grpSp>
          <p:nvGrpSpPr>
            <p:cNvPr id="48" name="Group 28"/>
            <p:cNvGrpSpPr/>
            <p:nvPr/>
          </p:nvGrpSpPr>
          <p:grpSpPr>
            <a:xfrm rot="21600000">
              <a:off x="191117" y="3693803"/>
              <a:ext cx="257175" cy="257175"/>
              <a:chOff x="2935288" y="523875"/>
              <a:chExt cx="257175" cy="257175"/>
            </a:xfrm>
          </p:grpSpPr>
          <p:sp>
            <p:nvSpPr>
              <p:cNvPr id="51" name="Freeform 27"/>
              <p:cNvSpPr/>
              <p:nvPr/>
            </p:nvSpPr>
            <p:spPr>
              <a:xfrm>
                <a:off x="2935288" y="523875"/>
                <a:ext cx="257175" cy="25717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solidFill>
                <a:srgbClr val="175C56">
                  <a:alpha val="20000"/>
                </a:srgbClr>
              </a:solidFill>
            </p:spPr>
          </p:sp>
        </p:grpSp>
        <p:grpSp>
          <p:nvGrpSpPr>
            <p:cNvPr id="49" name="Group 30"/>
            <p:cNvGrpSpPr/>
            <p:nvPr/>
          </p:nvGrpSpPr>
          <p:grpSpPr>
            <a:xfrm rot="21600000">
              <a:off x="247848" y="3750534"/>
              <a:ext cx="143715" cy="143715"/>
              <a:chOff x="2992017" y="580605"/>
              <a:chExt cx="143715" cy="143715"/>
            </a:xfrm>
            <a:solidFill>
              <a:srgbClr val="3E6F53"/>
            </a:solidFill>
          </p:grpSpPr>
          <p:sp>
            <p:nvSpPr>
              <p:cNvPr id="50" name="Freeform 29"/>
              <p:cNvSpPr/>
              <p:nvPr/>
            </p:nvSpPr>
            <p:spPr>
              <a:xfrm>
                <a:off x="2992017" y="580605"/>
                <a:ext cx="143715" cy="14371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grpFill/>
            </p:spPr>
          </p:sp>
        </p:grpSp>
      </p:grpSp>
      <p:sp>
        <p:nvSpPr>
          <p:cNvPr id="58" name="TextBox 8"/>
          <p:cNvSpPr txBox="1"/>
          <p:nvPr/>
        </p:nvSpPr>
        <p:spPr>
          <a:xfrm rot="21600000">
            <a:off x="790435" y="4686950"/>
            <a:ext cx="4195968" cy="8679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rgbClr val="464646"/>
                </a:solidFill>
                <a:latin typeface="Karla" charset="0"/>
              </a:defRPr>
            </a:lvl1pPr>
          </a:lstStyle>
          <a:p>
            <a:pPr algn="just"/>
            <a:r>
              <a:rPr lang="es-ES" sz="1260" dirty="0">
                <a:latin typeface="Bahnschrift Light" panose="020B0502040204020203" pitchFamily="34" charset="0"/>
              </a:rPr>
              <a:t>Establecer </a:t>
            </a:r>
            <a:r>
              <a:rPr lang="es-ES" sz="1260" b="1" dirty="0">
                <a:latin typeface="Bahnschrift" panose="020B0502040204020203" pitchFamily="34" charset="0"/>
              </a:rPr>
              <a:t>alianzas</a:t>
            </a:r>
            <a:r>
              <a:rPr lang="es-ES" sz="1260" dirty="0">
                <a:latin typeface="Bahnschrift Light" panose="020B0502040204020203" pitchFamily="34" charset="0"/>
              </a:rPr>
              <a:t> y actuar de forma </a:t>
            </a:r>
            <a:r>
              <a:rPr lang="es-ES" sz="1260" b="1" dirty="0">
                <a:latin typeface="Bahnschrift" panose="020B0502040204020203" pitchFamily="34" charset="0"/>
              </a:rPr>
              <a:t>colaborativa</a:t>
            </a:r>
            <a:r>
              <a:rPr lang="es-ES" sz="1260" dirty="0">
                <a:latin typeface="Bahnschrift Light" panose="020B0502040204020203" pitchFamily="34" charset="0"/>
              </a:rPr>
              <a:t> con otras organizaciones y entidades locales que también traten impulsar el desarrollo sostenible en el destino turístico.</a:t>
            </a:r>
          </a:p>
        </p:txBody>
      </p:sp>
      <p:grpSp>
        <p:nvGrpSpPr>
          <p:cNvPr id="65" name="Grupo 64"/>
          <p:cNvGrpSpPr/>
          <p:nvPr/>
        </p:nvGrpSpPr>
        <p:grpSpPr>
          <a:xfrm>
            <a:off x="489034" y="4760444"/>
            <a:ext cx="240535" cy="240535"/>
            <a:chOff x="191117" y="3693803"/>
            <a:chExt cx="257175" cy="257175"/>
          </a:xfrm>
        </p:grpSpPr>
        <p:grpSp>
          <p:nvGrpSpPr>
            <p:cNvPr id="66" name="Group 28"/>
            <p:cNvGrpSpPr/>
            <p:nvPr/>
          </p:nvGrpSpPr>
          <p:grpSpPr>
            <a:xfrm rot="21600000">
              <a:off x="191117" y="3693803"/>
              <a:ext cx="257175" cy="257175"/>
              <a:chOff x="2935288" y="523875"/>
              <a:chExt cx="257175" cy="257175"/>
            </a:xfrm>
          </p:grpSpPr>
          <p:sp>
            <p:nvSpPr>
              <p:cNvPr id="69" name="Freeform 27"/>
              <p:cNvSpPr/>
              <p:nvPr/>
            </p:nvSpPr>
            <p:spPr>
              <a:xfrm>
                <a:off x="2935288" y="523875"/>
                <a:ext cx="257175" cy="25717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solidFill>
                <a:srgbClr val="175C56">
                  <a:alpha val="20000"/>
                </a:srgbClr>
              </a:solidFill>
            </p:spPr>
          </p:sp>
        </p:grpSp>
        <p:grpSp>
          <p:nvGrpSpPr>
            <p:cNvPr id="67" name="Group 30"/>
            <p:cNvGrpSpPr/>
            <p:nvPr/>
          </p:nvGrpSpPr>
          <p:grpSpPr>
            <a:xfrm rot="21600000">
              <a:off x="247848" y="3750534"/>
              <a:ext cx="143715" cy="143715"/>
              <a:chOff x="2992017" y="580605"/>
              <a:chExt cx="143715" cy="143715"/>
            </a:xfrm>
            <a:solidFill>
              <a:srgbClr val="3E6F53"/>
            </a:solidFill>
          </p:grpSpPr>
          <p:sp>
            <p:nvSpPr>
              <p:cNvPr id="68" name="Freeform 29"/>
              <p:cNvSpPr/>
              <p:nvPr/>
            </p:nvSpPr>
            <p:spPr>
              <a:xfrm>
                <a:off x="2992017" y="580605"/>
                <a:ext cx="143715" cy="14371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grpFill/>
            </p:spPr>
          </p:sp>
        </p:grpSp>
      </p:grpSp>
      <p:sp>
        <p:nvSpPr>
          <p:cNvPr id="35" name="TextBox 8"/>
          <p:cNvSpPr txBox="1"/>
          <p:nvPr/>
        </p:nvSpPr>
        <p:spPr>
          <a:xfrm rot="21600000">
            <a:off x="784305" y="2705375"/>
            <a:ext cx="4291502" cy="92544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rgbClr val="464646"/>
                </a:solidFill>
                <a:latin typeface="Karla" charset="0"/>
              </a:defRPr>
            </a:lvl1pPr>
          </a:lstStyle>
          <a:p>
            <a:pPr algn="just"/>
            <a:r>
              <a:rPr lang="es-ES" sz="1260" dirty="0">
                <a:latin typeface="Bahnschrift Light" panose="020B0502040204020203" pitchFamily="34" charset="0"/>
              </a:rPr>
              <a:t>Asegurar que el personal trabaja en un entorno laboral </a:t>
            </a:r>
            <a:r>
              <a:rPr lang="es-ES" sz="1260" b="1" dirty="0">
                <a:latin typeface="Bahnschrift" panose="020B0502040204020203" pitchFamily="34" charset="0"/>
              </a:rPr>
              <a:t>justo y participativo </a:t>
            </a:r>
            <a:r>
              <a:rPr lang="es-ES" sz="1260" dirty="0">
                <a:latin typeface="Bahnschrift Light" panose="020B0502040204020203" pitchFamily="34" charset="0"/>
              </a:rPr>
              <a:t>en el que su esfuerzo y compromiso es reconocido y valorado por la organización. </a:t>
            </a:r>
          </a:p>
          <a:p>
            <a:pPr algn="just">
              <a:lnSpc>
                <a:spcPct val="150000"/>
              </a:lnSpc>
            </a:pPr>
            <a:endParaRPr lang="es-ES" sz="1260" dirty="0">
              <a:latin typeface="Bahnschrift Light" panose="020B0502040204020203" pitchFamily="34" charset="0"/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>
            <a:solidFill>
              <a:srgbClr val="3E6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60" dirty="0"/>
          </a:p>
        </p:txBody>
      </p:sp>
      <p:grpSp>
        <p:nvGrpSpPr>
          <p:cNvPr id="32" name="Group 3"/>
          <p:cNvGrpSpPr/>
          <p:nvPr/>
        </p:nvGrpSpPr>
        <p:grpSpPr>
          <a:xfrm rot="21600000">
            <a:off x="-48577" y="-41719"/>
            <a:ext cx="9192577" cy="2260033"/>
            <a:chOff x="-20241" y="0"/>
            <a:chExt cx="7660481" cy="2862263"/>
          </a:xfrm>
          <a:solidFill>
            <a:srgbClr val="3E6F53"/>
          </a:solidFill>
        </p:grpSpPr>
        <p:sp>
          <p:nvSpPr>
            <p:cNvPr id="37" name="Freeform 2"/>
            <p:cNvSpPr/>
            <p:nvPr/>
          </p:nvSpPr>
          <p:spPr>
            <a:xfrm>
              <a:off x="-20241" y="0"/>
              <a:ext cx="7660481" cy="2862263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38" name="TextBox 8"/>
          <p:cNvSpPr txBox="1"/>
          <p:nvPr/>
        </p:nvSpPr>
        <p:spPr>
          <a:xfrm rot="21600000">
            <a:off x="356928" y="181742"/>
            <a:ext cx="8430142" cy="1171576"/>
          </a:xfrm>
          <a:prstGeom prst="rect">
            <a:avLst/>
          </a:prstGeom>
        </p:spPr>
        <p:txBody>
          <a:bodyPr lIns="0" tIns="64800" rIns="0" bIns="0" rtlCol="0" anchor="t"/>
          <a:lstStyle/>
          <a:p>
            <a:pPr>
              <a:lnSpc>
                <a:spcPts val="4680"/>
              </a:lnSpc>
            </a:pPr>
            <a:r>
              <a:rPr lang="es-ES" sz="3360" b="1" dirty="0">
                <a:solidFill>
                  <a:srgbClr val="FFFFFF">
                    <a:alpha val="100000"/>
                  </a:srgbClr>
                </a:solidFill>
                <a:latin typeface="Bahnschrift" panose="020B0502040204020203" pitchFamily="34" charset="0"/>
              </a:rPr>
              <a:t>02. </a:t>
            </a:r>
          </a:p>
          <a:p>
            <a:pPr>
              <a:lnSpc>
                <a:spcPts val="4680"/>
              </a:lnSpc>
            </a:pPr>
            <a:r>
              <a:rPr lang="es-ES" sz="3360" b="1" dirty="0">
                <a:solidFill>
                  <a:srgbClr val="FFFFFF">
                    <a:alpha val="100000"/>
                  </a:srgbClr>
                </a:solidFill>
                <a:latin typeface="Bahnschrift" panose="020B0502040204020203" pitchFamily="34" charset="0"/>
              </a:rPr>
              <a:t>Política de sostenibilidad y compromisos 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18</a:t>
            </a:fld>
            <a:endParaRPr lang="en-US"/>
          </a:p>
        </p:txBody>
      </p:sp>
      <p:sp>
        <p:nvSpPr>
          <p:cNvPr id="28" name="TextBox 9"/>
          <p:cNvSpPr txBox="1"/>
          <p:nvPr/>
        </p:nvSpPr>
        <p:spPr>
          <a:xfrm rot="21600000">
            <a:off x="356928" y="1553456"/>
            <a:ext cx="5062984" cy="571500"/>
          </a:xfrm>
          <a:prstGeom prst="rect">
            <a:avLst/>
          </a:prstGeom>
        </p:spPr>
        <p:txBody>
          <a:bodyPr lIns="0" tIns="25920" rIns="0" bIns="0" rtlCol="0" anchor="t"/>
          <a:lstStyle/>
          <a:p>
            <a:pPr>
              <a:lnSpc>
                <a:spcPts val="2340"/>
              </a:lnSpc>
            </a:pPr>
            <a:r>
              <a:rPr lang="en-US" b="1" spc="131" dirty="0" err="1">
                <a:solidFill>
                  <a:schemeClr val="bg1"/>
                </a:solidFill>
                <a:latin typeface="Bahnschrift" panose="020B0502040204020203" pitchFamily="34" charset="0"/>
              </a:rPr>
              <a:t>Nuestros</a:t>
            </a:r>
            <a:r>
              <a:rPr lang="en-US" b="1" spc="131" dirty="0">
                <a:solidFill>
                  <a:schemeClr val="bg1"/>
                </a:solidFill>
                <a:latin typeface="Bahnschrift" panose="020B0502040204020203" pitchFamily="34" charset="0"/>
              </a:rPr>
              <a:t> </a:t>
            </a:r>
            <a:r>
              <a:rPr lang="en-US" b="1" spc="131" dirty="0" err="1">
                <a:solidFill>
                  <a:schemeClr val="bg1"/>
                </a:solidFill>
                <a:latin typeface="Bahnschrift" panose="020B0502040204020203" pitchFamily="34" charset="0"/>
              </a:rPr>
              <a:t>principios</a:t>
            </a:r>
            <a:r>
              <a:rPr lang="en-US" b="1" spc="131" dirty="0">
                <a:solidFill>
                  <a:schemeClr val="bg1"/>
                </a:solidFill>
                <a:latin typeface="Bahnschrift" panose="020B0502040204020203" pitchFamily="34" charset="0"/>
              </a:rPr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FFBD1A3-FE16-B708-59B2-DD3ABFB638C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90" y="6074787"/>
            <a:ext cx="657042" cy="657892"/>
          </a:xfrm>
          <a:prstGeom prst="rect">
            <a:avLst/>
          </a:prstGeom>
        </p:spPr>
      </p:pic>
      <p:pic>
        <p:nvPicPr>
          <p:cNvPr id="1026" name="Picture 2" descr="https://www.hotelcanzana.com/wp-content/uploads/2021/04/20210516_204307-300x2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813" y="2762886"/>
            <a:ext cx="3365158" cy="252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6261C6A-660E-C553-6FE6-83E07A30EE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83"/>
          <a:stretch/>
        </p:blipFill>
        <p:spPr>
          <a:xfrm>
            <a:off x="3918865" y="0"/>
            <a:ext cx="5236021" cy="682751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21600000">
            <a:off x="-3" y="-34289"/>
            <a:ext cx="4413409" cy="6892290"/>
            <a:chOff x="-20241" y="0"/>
            <a:chExt cx="7660481" cy="2862263"/>
          </a:xfrm>
          <a:solidFill>
            <a:srgbClr val="3E6F53"/>
          </a:solidFill>
        </p:grpSpPr>
        <p:sp>
          <p:nvSpPr>
            <p:cNvPr id="2" name="Freeform 2"/>
            <p:cNvSpPr/>
            <p:nvPr/>
          </p:nvSpPr>
          <p:spPr>
            <a:xfrm>
              <a:off x="-20241" y="0"/>
              <a:ext cx="7660481" cy="2862263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11" name="Rectángulo 10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>
            <a:solidFill>
              <a:srgbClr val="3E6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60" dirty="0"/>
          </a:p>
        </p:txBody>
      </p:sp>
      <p:sp>
        <p:nvSpPr>
          <p:cNvPr id="14" name="TextBox 8"/>
          <p:cNvSpPr txBox="1"/>
          <p:nvPr/>
        </p:nvSpPr>
        <p:spPr>
          <a:xfrm rot="21600000">
            <a:off x="197316" y="624950"/>
            <a:ext cx="4018777" cy="1171576"/>
          </a:xfrm>
          <a:prstGeom prst="rect">
            <a:avLst/>
          </a:prstGeom>
        </p:spPr>
        <p:txBody>
          <a:bodyPr lIns="0" tIns="64800" rIns="0" bIns="0" rtlCol="0" anchor="t"/>
          <a:lstStyle/>
          <a:p>
            <a:pPr algn="ctr">
              <a:lnSpc>
                <a:spcPts val="4680"/>
              </a:lnSpc>
            </a:pPr>
            <a:r>
              <a:rPr lang="en-US" sz="4800" b="1" dirty="0">
                <a:solidFill>
                  <a:srgbClr val="FFFFFF">
                    <a:alpha val="100000"/>
                  </a:srgbClr>
                </a:solidFill>
                <a:latin typeface="Bahnschrift" panose="020B0502040204020203" pitchFamily="34" charset="0"/>
              </a:rPr>
              <a:t>03.</a:t>
            </a:r>
          </a:p>
          <a:p>
            <a:pPr algn="ctr">
              <a:lnSpc>
                <a:spcPts val="4680"/>
              </a:lnSpc>
            </a:pPr>
            <a:r>
              <a:rPr lang="en-US" sz="4800" b="1" dirty="0" err="1">
                <a:solidFill>
                  <a:srgbClr val="FFFFFF">
                    <a:alpha val="100000"/>
                  </a:srgbClr>
                </a:solidFill>
                <a:latin typeface="Bahnschrift" panose="020B0502040204020203" pitchFamily="34" charset="0"/>
              </a:rPr>
              <a:t>Diagnóstico</a:t>
            </a:r>
            <a:r>
              <a:rPr lang="en-US" sz="4800" b="1" dirty="0">
                <a:solidFill>
                  <a:srgbClr val="FFFFFF">
                    <a:alpha val="100000"/>
                  </a:srgbClr>
                </a:solidFill>
                <a:latin typeface="Bahnschrift" panose="020B0502040204020203" pitchFamily="34" charset="0"/>
              </a:rPr>
              <a:t>, </a:t>
            </a:r>
            <a:r>
              <a:rPr lang="en-US" sz="4800" b="1" dirty="0" err="1">
                <a:solidFill>
                  <a:srgbClr val="FFFFFF">
                    <a:alpha val="100000"/>
                  </a:srgbClr>
                </a:solidFill>
                <a:latin typeface="Bahnschrift" panose="020B0502040204020203" pitchFamily="34" charset="0"/>
              </a:rPr>
              <a:t>identificación</a:t>
            </a:r>
            <a:r>
              <a:rPr lang="en-US" sz="4800" b="1" dirty="0">
                <a:solidFill>
                  <a:srgbClr val="FFFFFF">
                    <a:alpha val="100000"/>
                  </a:srgbClr>
                </a:solidFill>
                <a:latin typeface="Bahnschrift" panose="020B0502040204020203" pitchFamily="34" charset="0"/>
              </a:rPr>
              <a:t> y </a:t>
            </a:r>
            <a:r>
              <a:rPr lang="en-US" sz="4800" b="1" dirty="0" err="1">
                <a:solidFill>
                  <a:srgbClr val="FFFFFF">
                    <a:alpha val="100000"/>
                  </a:srgbClr>
                </a:solidFill>
                <a:latin typeface="Bahnschrift" panose="020B0502040204020203" pitchFamily="34" charset="0"/>
              </a:rPr>
              <a:t>priorización</a:t>
            </a:r>
            <a:r>
              <a:rPr lang="en-US" sz="4800" b="1" dirty="0">
                <a:solidFill>
                  <a:srgbClr val="FFFFFF">
                    <a:alpha val="100000"/>
                  </a:srgbClr>
                </a:solidFill>
                <a:latin typeface="Bahnschrift" panose="020B0502040204020203" pitchFamily="34" charset="0"/>
              </a:rPr>
              <a:t> de ODS</a:t>
            </a:r>
          </a:p>
        </p:txBody>
      </p:sp>
      <p:pic>
        <p:nvPicPr>
          <p:cNvPr id="2058" name="Picture 10" descr="Aporte ODS | GNL Quinter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6" y="3902589"/>
            <a:ext cx="3815873" cy="236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8"/>
          <p:cNvCxnSpPr/>
          <p:nvPr/>
        </p:nvCxnSpPr>
        <p:spPr>
          <a:xfrm rot="5400000">
            <a:off x="192405" y="3471138"/>
            <a:ext cx="6968490" cy="0"/>
          </a:xfrm>
          <a:prstGeom prst="line">
            <a:avLst/>
          </a:prstGeom>
          <a:ln w="37719" cap="rnd">
            <a:solidFill>
              <a:srgbClr val="3E6F5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3"/>
          <p:cNvGrpSpPr/>
          <p:nvPr/>
        </p:nvGrpSpPr>
        <p:grpSpPr>
          <a:xfrm rot="21600000">
            <a:off x="1" y="-34289"/>
            <a:ext cx="3249642" cy="6892290"/>
            <a:chOff x="-62946" y="-28575"/>
            <a:chExt cx="2770981" cy="5743575"/>
          </a:xfrm>
          <a:solidFill>
            <a:srgbClr val="3E6F53"/>
          </a:solidFill>
        </p:grpSpPr>
        <p:sp>
          <p:nvSpPr>
            <p:cNvPr id="2" name="Freeform 2"/>
            <p:cNvSpPr/>
            <p:nvPr/>
          </p:nvSpPr>
          <p:spPr>
            <a:xfrm>
              <a:off x="-62946" y="-28575"/>
              <a:ext cx="2770981" cy="574357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TextBox 6"/>
          <p:cNvSpPr txBox="1"/>
          <p:nvPr/>
        </p:nvSpPr>
        <p:spPr>
          <a:xfrm rot="21600000">
            <a:off x="114551" y="172964"/>
            <a:ext cx="3057580" cy="1188720"/>
          </a:xfrm>
          <a:prstGeom prst="rect">
            <a:avLst/>
          </a:prstGeom>
        </p:spPr>
        <p:txBody>
          <a:bodyPr lIns="0" tIns="64800" rIns="0" bIns="0" rtlCol="0" anchor="t"/>
          <a:lstStyle/>
          <a:p>
            <a:pPr>
              <a:lnSpc>
                <a:spcPts val="4680"/>
              </a:lnSpc>
            </a:pPr>
            <a:r>
              <a:rPr lang="es-ES" sz="3360" b="1" dirty="0">
                <a:solidFill>
                  <a:schemeClr val="bg1"/>
                </a:solidFill>
                <a:latin typeface="Bahnschrift" panose="020B0502040204020203" pitchFamily="34" charset="0"/>
              </a:rPr>
              <a:t>Información práctica sobre la redacción del informe </a:t>
            </a:r>
          </a:p>
        </p:txBody>
      </p:sp>
      <p:sp>
        <p:nvSpPr>
          <p:cNvPr id="8" name="TextBox 8"/>
          <p:cNvSpPr txBox="1"/>
          <p:nvPr/>
        </p:nvSpPr>
        <p:spPr>
          <a:xfrm rot="21600000">
            <a:off x="4010022" y="491495"/>
            <a:ext cx="5133976" cy="1476890"/>
          </a:xfrm>
          <a:prstGeom prst="rect">
            <a:avLst/>
          </a:prstGeom>
        </p:spPr>
        <p:txBody>
          <a:bodyPr lIns="0" tIns="25920" rIns="0" bIns="0" rtlCol="0" anchor="t"/>
          <a:lstStyle/>
          <a:p>
            <a:pPr>
              <a:spcBef>
                <a:spcPts val="480"/>
              </a:spcBef>
              <a:spcAft>
                <a:spcPts val="480"/>
              </a:spcAft>
            </a:pPr>
            <a:r>
              <a:rPr lang="es-ES" sz="1560" b="1" dirty="0">
                <a:solidFill>
                  <a:srgbClr val="3E6F53"/>
                </a:solidFill>
                <a:latin typeface="Bahnschrift" panose="020B0502040204020203" pitchFamily="34" charset="0"/>
              </a:rPr>
              <a:t>Periodo objeto del informe </a:t>
            </a:r>
          </a:p>
          <a:p>
            <a:pPr>
              <a:spcBef>
                <a:spcPts val="480"/>
              </a:spcBef>
              <a:spcAft>
                <a:spcPts val="480"/>
              </a:spcAft>
            </a:pPr>
            <a:r>
              <a:rPr lang="es-ES" sz="1560" dirty="0">
                <a:solidFill>
                  <a:srgbClr val="464646">
                    <a:alpha val="100000"/>
                  </a:srgbClr>
                </a:solidFill>
                <a:latin typeface="Bahnschrift Light" panose="020B0502040204020203" pitchFamily="34" charset="0"/>
              </a:rPr>
              <a:t>AÑO 2022</a:t>
            </a:r>
          </a:p>
          <a:p>
            <a:pPr>
              <a:spcBef>
                <a:spcPts val="480"/>
              </a:spcBef>
              <a:spcAft>
                <a:spcPts val="480"/>
              </a:spcAft>
            </a:pPr>
            <a:endParaRPr lang="es-ES" sz="1560" dirty="0">
              <a:solidFill>
                <a:srgbClr val="464646">
                  <a:alpha val="100000"/>
                </a:srgbClr>
              </a:solidFill>
              <a:latin typeface="Bahnschrift" panose="020B0502040204020203" pitchFamily="34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3522346" y="491495"/>
            <a:ext cx="308610" cy="308610"/>
            <a:chOff x="2935288" y="523875"/>
            <a:chExt cx="257175" cy="257175"/>
          </a:xfrm>
        </p:grpSpPr>
        <p:grpSp>
          <p:nvGrpSpPr>
            <p:cNvPr id="28" name="Group 28"/>
            <p:cNvGrpSpPr/>
            <p:nvPr/>
          </p:nvGrpSpPr>
          <p:grpSpPr>
            <a:xfrm rot="21600000">
              <a:off x="2935288" y="523875"/>
              <a:ext cx="257175" cy="257175"/>
              <a:chOff x="2935288" y="523875"/>
              <a:chExt cx="257175" cy="257175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2935288" y="523875"/>
                <a:ext cx="257175" cy="25717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solidFill>
                <a:srgbClr val="175C56">
                  <a:alpha val="20000"/>
                </a:srgbClr>
              </a:solidFill>
            </p:spPr>
          </p:sp>
        </p:grpSp>
        <p:sp>
          <p:nvSpPr>
            <p:cNvPr id="29" name="Freeform 29"/>
            <p:cNvSpPr/>
            <p:nvPr/>
          </p:nvSpPr>
          <p:spPr>
            <a:xfrm>
              <a:off x="2992017" y="580605"/>
              <a:ext cx="143715" cy="143715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3E6F53"/>
            </a:solidFill>
          </p:spPr>
        </p:sp>
      </p:grpSp>
      <p:sp>
        <p:nvSpPr>
          <p:cNvPr id="35" name="Rectángulo 34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>
            <a:solidFill>
              <a:srgbClr val="3E6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60" dirty="0"/>
          </a:p>
        </p:txBody>
      </p:sp>
      <p:sp>
        <p:nvSpPr>
          <p:cNvPr id="32" name="TextBox 8"/>
          <p:cNvSpPr txBox="1"/>
          <p:nvPr/>
        </p:nvSpPr>
        <p:spPr>
          <a:xfrm rot="21600000">
            <a:off x="4013836" y="1463227"/>
            <a:ext cx="5133976" cy="1476890"/>
          </a:xfrm>
          <a:prstGeom prst="rect">
            <a:avLst/>
          </a:prstGeom>
        </p:spPr>
        <p:txBody>
          <a:bodyPr lIns="0" tIns="25920" rIns="0" bIns="0" rtlCol="0" anchor="t"/>
          <a:lstStyle/>
          <a:p>
            <a:pPr>
              <a:spcBef>
                <a:spcPts val="480"/>
              </a:spcBef>
              <a:spcAft>
                <a:spcPts val="480"/>
              </a:spcAft>
            </a:pPr>
            <a:r>
              <a:rPr lang="es-ES" sz="1560" b="1" dirty="0">
                <a:solidFill>
                  <a:srgbClr val="3E6F53"/>
                </a:solidFill>
                <a:latin typeface="Bahnschrift" panose="020B0502040204020203" pitchFamily="34" charset="0"/>
              </a:rPr>
              <a:t>Fecha último informe </a:t>
            </a:r>
          </a:p>
          <a:p>
            <a:pPr>
              <a:spcBef>
                <a:spcPts val="480"/>
              </a:spcBef>
              <a:spcAft>
                <a:spcPts val="480"/>
              </a:spcAft>
            </a:pPr>
            <a:r>
              <a:rPr lang="es-ES" sz="1560" dirty="0">
                <a:solidFill>
                  <a:srgbClr val="464646"/>
                </a:solidFill>
                <a:latin typeface="Bahnschrift Light" panose="020B0502040204020203" pitchFamily="34" charset="0"/>
              </a:rPr>
              <a:t>No se han realizado informes previos.</a:t>
            </a:r>
          </a:p>
          <a:p>
            <a:pPr>
              <a:spcBef>
                <a:spcPts val="480"/>
              </a:spcBef>
              <a:spcAft>
                <a:spcPts val="480"/>
              </a:spcAft>
            </a:pPr>
            <a:endParaRPr lang="es-ES" sz="1560" dirty="0">
              <a:solidFill>
                <a:srgbClr val="464646">
                  <a:alpha val="100000"/>
                </a:srgbClr>
              </a:solidFill>
              <a:latin typeface="Bahnschrift" panose="020B0502040204020203" pitchFamily="34" charset="0"/>
            </a:endParaRPr>
          </a:p>
        </p:txBody>
      </p:sp>
      <p:grpSp>
        <p:nvGrpSpPr>
          <p:cNvPr id="39" name="Grupo 38"/>
          <p:cNvGrpSpPr/>
          <p:nvPr/>
        </p:nvGrpSpPr>
        <p:grpSpPr>
          <a:xfrm>
            <a:off x="3526160" y="1472842"/>
            <a:ext cx="308610" cy="308610"/>
            <a:chOff x="2935288" y="523875"/>
            <a:chExt cx="257175" cy="257175"/>
          </a:xfrm>
        </p:grpSpPr>
        <p:grpSp>
          <p:nvGrpSpPr>
            <p:cNvPr id="40" name="Group 28"/>
            <p:cNvGrpSpPr/>
            <p:nvPr/>
          </p:nvGrpSpPr>
          <p:grpSpPr>
            <a:xfrm rot="21600000">
              <a:off x="2935288" y="523875"/>
              <a:ext cx="257175" cy="257175"/>
              <a:chOff x="2935288" y="523875"/>
              <a:chExt cx="257175" cy="257175"/>
            </a:xfrm>
          </p:grpSpPr>
          <p:sp>
            <p:nvSpPr>
              <p:cNvPr id="42" name="Freeform 27"/>
              <p:cNvSpPr/>
              <p:nvPr/>
            </p:nvSpPr>
            <p:spPr>
              <a:xfrm>
                <a:off x="2935288" y="523875"/>
                <a:ext cx="257175" cy="25717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solidFill>
                <a:srgbClr val="175C56">
                  <a:alpha val="20000"/>
                </a:srgbClr>
              </a:solidFill>
            </p:spPr>
          </p:sp>
        </p:grpSp>
        <p:sp>
          <p:nvSpPr>
            <p:cNvPr id="41" name="Freeform 29"/>
            <p:cNvSpPr/>
            <p:nvPr/>
          </p:nvSpPr>
          <p:spPr>
            <a:xfrm>
              <a:off x="2992017" y="580605"/>
              <a:ext cx="143715" cy="143715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3E6F53"/>
            </a:solidFill>
          </p:spPr>
        </p:sp>
      </p:grpSp>
      <p:sp>
        <p:nvSpPr>
          <p:cNvPr id="43" name="TextBox 8"/>
          <p:cNvSpPr txBox="1"/>
          <p:nvPr/>
        </p:nvSpPr>
        <p:spPr>
          <a:xfrm rot="21600000">
            <a:off x="4058533" y="2574912"/>
            <a:ext cx="4932030" cy="1040587"/>
          </a:xfrm>
          <a:prstGeom prst="rect">
            <a:avLst/>
          </a:prstGeom>
        </p:spPr>
        <p:txBody>
          <a:bodyPr lIns="0" tIns="25920" rIns="0" bIns="0" rtlCol="0" anchor="t"/>
          <a:lstStyle/>
          <a:p>
            <a:pPr>
              <a:spcBef>
                <a:spcPts val="480"/>
              </a:spcBef>
              <a:spcAft>
                <a:spcPts val="480"/>
              </a:spcAft>
            </a:pPr>
            <a:r>
              <a:rPr lang="es-ES" sz="1560" b="1" dirty="0">
                <a:solidFill>
                  <a:srgbClr val="3E6F53"/>
                </a:solidFill>
                <a:latin typeface="Bahnschrift" panose="020B0502040204020203" pitchFamily="34" charset="0"/>
              </a:rPr>
              <a:t>Ciclo de elaboración de informes </a:t>
            </a:r>
          </a:p>
          <a:p>
            <a:pPr>
              <a:spcBef>
                <a:spcPts val="480"/>
              </a:spcBef>
              <a:spcAft>
                <a:spcPts val="480"/>
              </a:spcAft>
            </a:pPr>
            <a:r>
              <a:rPr lang="es-ES" sz="1440" dirty="0">
                <a:solidFill>
                  <a:srgbClr val="464646"/>
                </a:solidFill>
                <a:latin typeface="Bahnschrift Light" panose="020B0502040204020203" pitchFamily="34" charset="0"/>
              </a:rPr>
              <a:t>Ciclo anual </a:t>
            </a:r>
          </a:p>
          <a:p>
            <a:pPr>
              <a:spcBef>
                <a:spcPts val="480"/>
              </a:spcBef>
              <a:spcAft>
                <a:spcPts val="480"/>
              </a:spcAft>
            </a:pPr>
            <a:r>
              <a:rPr lang="es-ES" sz="1440" dirty="0">
                <a:solidFill>
                  <a:srgbClr val="464646"/>
                </a:solidFill>
                <a:latin typeface="Bahnschrift Light" panose="020B0502040204020203" pitchFamily="34" charset="0"/>
              </a:rPr>
              <a:t>Responsable: Comité de Sostenibilidad </a:t>
            </a:r>
            <a:endParaRPr lang="es-ES" sz="1440" dirty="0">
              <a:solidFill>
                <a:srgbClr val="464646">
                  <a:alpha val="100000"/>
                </a:srgbClr>
              </a:solidFill>
              <a:latin typeface="Bahnschrift Light" panose="020B0502040204020203" pitchFamily="34" charset="0"/>
            </a:endParaRPr>
          </a:p>
        </p:txBody>
      </p:sp>
      <p:grpSp>
        <p:nvGrpSpPr>
          <p:cNvPr id="44" name="Grupo 43"/>
          <p:cNvGrpSpPr/>
          <p:nvPr/>
        </p:nvGrpSpPr>
        <p:grpSpPr>
          <a:xfrm>
            <a:off x="3514285" y="2574911"/>
            <a:ext cx="308610" cy="308610"/>
            <a:chOff x="2935288" y="523875"/>
            <a:chExt cx="257175" cy="257175"/>
          </a:xfrm>
        </p:grpSpPr>
        <p:grpSp>
          <p:nvGrpSpPr>
            <p:cNvPr id="45" name="Group 28"/>
            <p:cNvGrpSpPr/>
            <p:nvPr/>
          </p:nvGrpSpPr>
          <p:grpSpPr>
            <a:xfrm rot="21600000">
              <a:off x="2935288" y="523875"/>
              <a:ext cx="257175" cy="257175"/>
              <a:chOff x="2935288" y="523875"/>
              <a:chExt cx="257175" cy="257175"/>
            </a:xfrm>
          </p:grpSpPr>
          <p:sp>
            <p:nvSpPr>
              <p:cNvPr id="47" name="Freeform 27"/>
              <p:cNvSpPr/>
              <p:nvPr/>
            </p:nvSpPr>
            <p:spPr>
              <a:xfrm>
                <a:off x="2935288" y="523875"/>
                <a:ext cx="257175" cy="25717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solidFill>
                <a:srgbClr val="175C56">
                  <a:alpha val="20000"/>
                </a:srgbClr>
              </a:solidFill>
            </p:spPr>
          </p:sp>
        </p:grpSp>
        <p:sp>
          <p:nvSpPr>
            <p:cNvPr id="46" name="Freeform 29"/>
            <p:cNvSpPr/>
            <p:nvPr/>
          </p:nvSpPr>
          <p:spPr>
            <a:xfrm>
              <a:off x="2992017" y="580605"/>
              <a:ext cx="143715" cy="143715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3E6F53"/>
            </a:solidFill>
          </p:spPr>
        </p:sp>
      </p:grpSp>
      <p:sp>
        <p:nvSpPr>
          <p:cNvPr id="48" name="TextBox 8"/>
          <p:cNvSpPr txBox="1"/>
          <p:nvPr/>
        </p:nvSpPr>
        <p:spPr>
          <a:xfrm rot="21600000">
            <a:off x="4010022" y="4005138"/>
            <a:ext cx="5133976" cy="1476890"/>
          </a:xfrm>
          <a:prstGeom prst="rect">
            <a:avLst/>
          </a:prstGeom>
        </p:spPr>
        <p:txBody>
          <a:bodyPr lIns="0" tIns="25920" rIns="0" bIns="0" rtlCol="0" anchor="t"/>
          <a:lstStyle/>
          <a:p>
            <a:pPr>
              <a:spcBef>
                <a:spcPts val="480"/>
              </a:spcBef>
              <a:spcAft>
                <a:spcPts val="480"/>
              </a:spcAft>
            </a:pPr>
            <a:r>
              <a:rPr lang="es-ES" sz="1560" b="1" dirty="0">
                <a:solidFill>
                  <a:srgbClr val="3E6F53"/>
                </a:solidFill>
                <a:latin typeface="Bahnschrift" panose="020B0502040204020203" pitchFamily="34" charset="0"/>
              </a:rPr>
              <a:t>Punto de contacto </a:t>
            </a:r>
          </a:p>
          <a:p>
            <a:pPr>
              <a:spcBef>
                <a:spcPts val="480"/>
              </a:spcBef>
              <a:spcAft>
                <a:spcPts val="480"/>
              </a:spcAft>
            </a:pPr>
            <a:r>
              <a:rPr lang="es-ES" sz="1560" dirty="0">
                <a:solidFill>
                  <a:srgbClr val="464646"/>
                </a:solidFill>
                <a:latin typeface="Bahnschrift" panose="020B0502040204020203" pitchFamily="34" charset="0"/>
              </a:rPr>
              <a:t> 	 </a:t>
            </a:r>
            <a:endParaRPr lang="es-ES" sz="1560" dirty="0">
              <a:solidFill>
                <a:srgbClr val="464646">
                  <a:alpha val="100000"/>
                </a:srgbClr>
              </a:solidFill>
              <a:latin typeface="Bahnschrift" panose="020B0502040204020203" pitchFamily="34" charset="0"/>
            </a:endParaRPr>
          </a:p>
          <a:p>
            <a:pPr>
              <a:spcBef>
                <a:spcPts val="480"/>
              </a:spcBef>
              <a:spcAft>
                <a:spcPts val="480"/>
              </a:spcAft>
            </a:pPr>
            <a:endParaRPr lang="es-ES" sz="1560" dirty="0">
              <a:solidFill>
                <a:srgbClr val="464646">
                  <a:alpha val="100000"/>
                </a:srgbClr>
              </a:solidFill>
              <a:latin typeface="Bahnschrift" panose="020B0502040204020203" pitchFamily="34" charset="0"/>
            </a:endParaRPr>
          </a:p>
        </p:txBody>
      </p:sp>
      <p:grpSp>
        <p:nvGrpSpPr>
          <p:cNvPr id="49" name="Grupo 48"/>
          <p:cNvGrpSpPr/>
          <p:nvPr/>
        </p:nvGrpSpPr>
        <p:grpSpPr>
          <a:xfrm>
            <a:off x="3522346" y="4005139"/>
            <a:ext cx="308610" cy="308610"/>
            <a:chOff x="2935288" y="523875"/>
            <a:chExt cx="257175" cy="257175"/>
          </a:xfrm>
        </p:grpSpPr>
        <p:grpSp>
          <p:nvGrpSpPr>
            <p:cNvPr id="50" name="Group 28"/>
            <p:cNvGrpSpPr/>
            <p:nvPr/>
          </p:nvGrpSpPr>
          <p:grpSpPr>
            <a:xfrm rot="21600000">
              <a:off x="2935288" y="523875"/>
              <a:ext cx="257175" cy="257175"/>
              <a:chOff x="2935288" y="523875"/>
              <a:chExt cx="257175" cy="257175"/>
            </a:xfrm>
          </p:grpSpPr>
          <p:sp>
            <p:nvSpPr>
              <p:cNvPr id="52" name="Freeform 27"/>
              <p:cNvSpPr/>
              <p:nvPr/>
            </p:nvSpPr>
            <p:spPr>
              <a:xfrm>
                <a:off x="2935288" y="523875"/>
                <a:ext cx="257175" cy="25717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solidFill>
                <a:srgbClr val="175C56">
                  <a:alpha val="20000"/>
                </a:srgbClr>
              </a:solidFill>
            </p:spPr>
          </p:sp>
        </p:grpSp>
        <p:sp>
          <p:nvSpPr>
            <p:cNvPr id="51" name="Freeform 29"/>
            <p:cNvSpPr/>
            <p:nvPr/>
          </p:nvSpPr>
          <p:spPr>
            <a:xfrm>
              <a:off x="2992017" y="580605"/>
              <a:ext cx="143715" cy="143715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3E6F53"/>
            </a:solidFill>
          </p:spPr>
        </p:sp>
      </p:grp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64855"/>
              </p:ext>
            </p:extLst>
          </p:nvPr>
        </p:nvGraphicFramePr>
        <p:xfrm>
          <a:off x="4013835" y="4341620"/>
          <a:ext cx="4723765" cy="1505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0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3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5693">
                <a:tc>
                  <a:txBody>
                    <a:bodyPr/>
                    <a:lstStyle/>
                    <a:p>
                      <a:r>
                        <a:rPr lang="es-ES" sz="1200" b="1" dirty="0">
                          <a:solidFill>
                            <a:schemeClr val="bg1"/>
                          </a:solidFill>
                          <a:latin typeface="Karla" charset="0"/>
                        </a:rPr>
                        <a:t>Nombre</a:t>
                      </a:r>
                      <a:r>
                        <a:rPr lang="es-ES" sz="1200" b="1" baseline="0" dirty="0">
                          <a:solidFill>
                            <a:schemeClr val="bg1"/>
                          </a:solidFill>
                          <a:latin typeface="Karla" charset="0"/>
                        </a:rPr>
                        <a:t> y apellidos</a:t>
                      </a:r>
                      <a:endParaRPr lang="es-ES" sz="1200" b="1" dirty="0">
                        <a:solidFill>
                          <a:schemeClr val="bg1"/>
                        </a:solidFill>
                        <a:latin typeface="Karla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5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300" dirty="0">
                          <a:solidFill>
                            <a:srgbClr val="464646"/>
                          </a:solidFill>
                          <a:latin typeface="+mn-lt"/>
                        </a:rPr>
                        <a:t>Lucía S. Fonseca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567">
                <a:tc>
                  <a:txBody>
                    <a:bodyPr/>
                    <a:lstStyle/>
                    <a:p>
                      <a:r>
                        <a:rPr lang="es-ES" sz="1200" b="1" dirty="0">
                          <a:solidFill>
                            <a:schemeClr val="bg1"/>
                          </a:solidFill>
                          <a:latin typeface="Karla" charset="0"/>
                        </a:rPr>
                        <a:t>Cargo</a:t>
                      </a:r>
                      <a:r>
                        <a:rPr lang="es-ES" sz="1200" b="1" baseline="0" dirty="0">
                          <a:solidFill>
                            <a:schemeClr val="bg1"/>
                          </a:solidFill>
                          <a:latin typeface="Karla" charset="0"/>
                        </a:rPr>
                        <a:t> </a:t>
                      </a:r>
                      <a:endParaRPr lang="es-ES" sz="1200" b="1" dirty="0">
                        <a:solidFill>
                          <a:schemeClr val="bg1"/>
                        </a:solidFill>
                        <a:latin typeface="Karla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300" dirty="0">
                          <a:solidFill>
                            <a:srgbClr val="464646"/>
                          </a:solidFill>
                          <a:latin typeface="+mn-lt"/>
                        </a:rPr>
                        <a:t>Encargada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469">
                <a:tc>
                  <a:txBody>
                    <a:bodyPr/>
                    <a:lstStyle/>
                    <a:p>
                      <a:r>
                        <a:rPr lang="es-ES" sz="1200" b="1" dirty="0">
                          <a:solidFill>
                            <a:schemeClr val="bg1"/>
                          </a:solidFill>
                          <a:latin typeface="Karla" charset="0"/>
                        </a:rPr>
                        <a:t>Teléfono 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32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300" kern="1200" dirty="0">
                          <a:solidFill>
                            <a:srgbClr val="464646"/>
                          </a:solidFill>
                          <a:latin typeface="+mn-lt"/>
                          <a:ea typeface="+mn-ea"/>
                          <a:cs typeface="+mn-cs"/>
                        </a:rPr>
                        <a:t>985 60 03 20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846">
                <a:tc>
                  <a:txBody>
                    <a:bodyPr/>
                    <a:lstStyle/>
                    <a:p>
                      <a:r>
                        <a:rPr lang="es-ES" sz="1200" b="1" dirty="0">
                          <a:solidFill>
                            <a:schemeClr val="bg1"/>
                          </a:solidFill>
                          <a:latin typeface="Karla" charset="0"/>
                        </a:rPr>
                        <a:t>Email 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32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3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hlinkClick r:id="rId3"/>
                        </a:rPr>
                        <a:t>info@hotelcanzana.com</a:t>
                      </a:r>
                      <a:r>
                        <a:rPr lang="es-ES" sz="13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7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3"/>
          <p:cNvGrpSpPr/>
          <p:nvPr/>
        </p:nvGrpSpPr>
        <p:grpSpPr>
          <a:xfrm rot="21600000">
            <a:off x="0" y="-41719"/>
            <a:ext cx="9144000" cy="2421084"/>
            <a:chOff x="-20241" y="0"/>
            <a:chExt cx="7660481" cy="2862263"/>
          </a:xfrm>
          <a:solidFill>
            <a:srgbClr val="3E6F53"/>
          </a:solidFill>
        </p:grpSpPr>
        <p:sp>
          <p:nvSpPr>
            <p:cNvPr id="15" name="Freeform 2"/>
            <p:cNvSpPr/>
            <p:nvPr/>
          </p:nvSpPr>
          <p:spPr>
            <a:xfrm>
              <a:off x="-20241" y="0"/>
              <a:ext cx="7660481" cy="2862263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8" name="TextBox 8"/>
          <p:cNvSpPr txBox="1"/>
          <p:nvPr/>
        </p:nvSpPr>
        <p:spPr>
          <a:xfrm rot="21600000">
            <a:off x="562927" y="3558731"/>
            <a:ext cx="2180340" cy="1885950"/>
          </a:xfrm>
          <a:prstGeom prst="rect">
            <a:avLst/>
          </a:prstGeom>
        </p:spPr>
        <p:txBody>
          <a:bodyPr lIns="0" tIns="25920" rIns="0" bIns="0" rtlCol="0" anchor="t"/>
          <a:lstStyle/>
          <a:p>
            <a:pPr>
              <a:lnSpc>
                <a:spcPts val="2520"/>
              </a:lnSpc>
            </a:pPr>
            <a:endParaRPr lang="en-US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 rot="21600000">
            <a:off x="768855" y="3053206"/>
            <a:ext cx="1538185" cy="281832"/>
          </a:xfrm>
          <a:prstGeom prst="rect">
            <a:avLst/>
          </a:prstGeom>
        </p:spPr>
        <p:txBody>
          <a:bodyPr lIns="0" tIns="25920" rIns="0" bIns="0" rtlCol="0" anchor="t"/>
          <a:lstStyle/>
          <a:p>
            <a:pPr algn="ctr">
              <a:lnSpc>
                <a:spcPts val="2160"/>
              </a:lnSpc>
            </a:pPr>
            <a:r>
              <a:rPr lang="en-US" sz="1440" b="1" spc="131" dirty="0">
                <a:solidFill>
                  <a:schemeClr val="bg1"/>
                </a:solidFill>
                <a:latin typeface="Bahnschrift Light" panose="020B0502040204020203" pitchFamily="34" charset="0"/>
              </a:rPr>
              <a:t>RESPETO</a:t>
            </a:r>
            <a:endParaRPr lang="en-US" sz="2160" b="1" spc="131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>
            <a:solidFill>
              <a:srgbClr val="3E6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60" dirty="0"/>
          </a:p>
        </p:txBody>
      </p:sp>
      <p:sp>
        <p:nvSpPr>
          <p:cNvPr id="28" name="TextBox 8"/>
          <p:cNvSpPr txBox="1"/>
          <p:nvPr/>
        </p:nvSpPr>
        <p:spPr>
          <a:xfrm rot="21600000">
            <a:off x="223293" y="279796"/>
            <a:ext cx="8430142" cy="1171576"/>
          </a:xfrm>
          <a:prstGeom prst="rect">
            <a:avLst/>
          </a:prstGeom>
        </p:spPr>
        <p:txBody>
          <a:bodyPr lIns="0" tIns="64800" rIns="0" bIns="0" rtlCol="0" anchor="t"/>
          <a:lstStyle/>
          <a:p>
            <a:pPr>
              <a:lnSpc>
                <a:spcPts val="4680"/>
              </a:lnSpc>
            </a:pPr>
            <a:r>
              <a:rPr lang="es-ES" sz="4320" b="1" dirty="0">
                <a:solidFill>
                  <a:srgbClr val="FFFFFF">
                    <a:alpha val="100000"/>
                  </a:srgbClr>
                </a:solidFill>
                <a:latin typeface="Bahnschrift" panose="020B0502040204020203" pitchFamily="34" charset="0"/>
              </a:rPr>
              <a:t>03. Diagnóstico, identificación y priorización de los ODS</a:t>
            </a:r>
          </a:p>
        </p:txBody>
      </p:sp>
      <p:sp>
        <p:nvSpPr>
          <p:cNvPr id="29" name="TextBox 9"/>
          <p:cNvSpPr txBox="1"/>
          <p:nvPr/>
        </p:nvSpPr>
        <p:spPr>
          <a:xfrm rot="21600000">
            <a:off x="249553" y="1769507"/>
            <a:ext cx="6275820" cy="571500"/>
          </a:xfrm>
          <a:prstGeom prst="rect">
            <a:avLst/>
          </a:prstGeom>
        </p:spPr>
        <p:txBody>
          <a:bodyPr lIns="0" tIns="25920" rIns="0" bIns="0" rtlCol="0" anchor="t"/>
          <a:lstStyle/>
          <a:p>
            <a:pPr>
              <a:lnSpc>
                <a:spcPts val="2340"/>
              </a:lnSpc>
            </a:pPr>
            <a:r>
              <a:rPr lang="es-ES" b="1" spc="131" dirty="0">
                <a:solidFill>
                  <a:schemeClr val="bg1"/>
                </a:solidFill>
                <a:latin typeface="Bahnschrift" panose="020B0502040204020203" pitchFamily="34" charset="0"/>
              </a:rPr>
              <a:t>Análisis interno y externo</a:t>
            </a:r>
            <a:endParaRPr lang="en-US" b="1" spc="13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44" name="TextBox 11"/>
          <p:cNvSpPr txBox="1"/>
          <p:nvPr/>
        </p:nvSpPr>
        <p:spPr>
          <a:xfrm rot="21600000">
            <a:off x="3849399" y="3081601"/>
            <a:ext cx="1538185" cy="281832"/>
          </a:xfrm>
          <a:prstGeom prst="rect">
            <a:avLst/>
          </a:prstGeom>
        </p:spPr>
        <p:txBody>
          <a:bodyPr lIns="0" tIns="25920" rIns="0" bIns="0" rtlCol="0" anchor="t"/>
          <a:lstStyle/>
          <a:p>
            <a:pPr algn="ctr">
              <a:lnSpc>
                <a:spcPts val="2160"/>
              </a:lnSpc>
            </a:pPr>
            <a:endParaRPr lang="en-US" sz="1440" b="1" spc="131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50" name="TextBox 8"/>
          <p:cNvSpPr txBox="1"/>
          <p:nvPr/>
        </p:nvSpPr>
        <p:spPr>
          <a:xfrm rot="21600000">
            <a:off x="404279" y="2547780"/>
            <a:ext cx="4167721" cy="337124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rgbClr val="464646"/>
                </a:solidFill>
                <a:latin typeface="Karla" charset="0"/>
              </a:defRPr>
            </a:lvl1pPr>
          </a:lstStyle>
          <a:p>
            <a:pPr algn="just">
              <a:lnSpc>
                <a:spcPct val="150000"/>
              </a:lnSpc>
            </a:pPr>
            <a:endParaRPr lang="es-ES" sz="1440" dirty="0">
              <a:latin typeface="Bahnschrift Light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ES" sz="1440" dirty="0">
                <a:latin typeface="Bahnschrift Light" panose="020B0502040204020203" pitchFamily="34" charset="0"/>
              </a:rPr>
              <a:t>A continuación, </a:t>
            </a:r>
            <a:r>
              <a:rPr lang="es-ES" sz="1440" b="1" dirty="0">
                <a:solidFill>
                  <a:srgbClr val="3E6F53"/>
                </a:solidFill>
                <a:latin typeface="Bahnschrift" panose="020B0502040204020203" pitchFamily="34" charset="0"/>
              </a:rPr>
              <a:t>HOTEL CANZANA </a:t>
            </a:r>
            <a:r>
              <a:rPr lang="es-ES" sz="1440" dirty="0">
                <a:latin typeface="Bahnschrift Light" panose="020B0502040204020203" pitchFamily="34" charset="0"/>
              </a:rPr>
              <a:t>ha elaborado un diagnóstico de sus capacidades (compromisos, políticas y procesos) con el objetivo de identificar aquellos </a:t>
            </a:r>
            <a:r>
              <a:rPr lang="es-ES" sz="1440" b="1" dirty="0">
                <a:latin typeface="Bahnschrift" panose="020B0502040204020203" pitchFamily="34" charset="0"/>
              </a:rPr>
              <a:t>retos y oportunidades </a:t>
            </a:r>
            <a:r>
              <a:rPr lang="es-ES" sz="1440" dirty="0">
                <a:latin typeface="Bahnschrift Light" panose="020B0502040204020203" pitchFamily="34" charset="0"/>
              </a:rPr>
              <a:t>a los que se enfrenta respecto a su contribución a los ODS, siempre considerando aquellas posibles </a:t>
            </a:r>
            <a:r>
              <a:rPr lang="es-ES" sz="1440" b="1" dirty="0">
                <a:latin typeface="Bahnschrift" panose="020B0502040204020203" pitchFamily="34" charset="0"/>
              </a:rPr>
              <a:t>restricciones</a:t>
            </a:r>
            <a:r>
              <a:rPr lang="es-ES" sz="1440" dirty="0">
                <a:latin typeface="Bahnschrift Light" panose="020B0502040204020203" pitchFamily="34" charset="0"/>
              </a:rPr>
              <a:t> en el desarrollo de sus actividades que puedan afectar a la ejecución de los ODS.  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20</a:t>
            </a:fld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B3BAB87-9437-39D5-1C48-3C2FE7AB11A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279" y="3095379"/>
            <a:ext cx="3742867" cy="249524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B232CE7-F614-E717-9F59-157BBB3B8D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9" y="6074787"/>
            <a:ext cx="657042" cy="65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50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27"/>
          <p:cNvSpPr/>
          <p:nvPr/>
        </p:nvSpPr>
        <p:spPr>
          <a:xfrm>
            <a:off x="-48577" y="-41719"/>
            <a:ext cx="9192577" cy="2421084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E6F53"/>
          </a:solidFill>
          <a:ln>
            <a:noFill/>
          </a:ln>
        </p:spPr>
      </p:sp>
      <p:sp>
        <p:nvSpPr>
          <p:cNvPr id="651" name="Google Shape;651;p27"/>
          <p:cNvSpPr txBox="1"/>
          <p:nvPr/>
        </p:nvSpPr>
        <p:spPr>
          <a:xfrm>
            <a:off x="562927" y="3558731"/>
            <a:ext cx="2180340" cy="188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0" rIns="0" bIns="0" anchor="t" anchorCtr="0">
            <a:noAutofit/>
          </a:bodyPr>
          <a:lstStyle/>
          <a:p>
            <a:pPr>
              <a:lnSpc>
                <a:spcPct val="140000"/>
              </a:lnSpc>
            </a:pPr>
            <a:endParaRPr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652" name="Google Shape;652;p27"/>
          <p:cNvSpPr txBox="1"/>
          <p:nvPr/>
        </p:nvSpPr>
        <p:spPr>
          <a:xfrm>
            <a:off x="768855" y="3053206"/>
            <a:ext cx="1538185" cy="281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0" rIns="0" bIns="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ES" sz="1440" b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RESPETO</a:t>
            </a:r>
            <a:endParaRPr sz="2160" b="1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653" name="Google Shape;653;p27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 cap="flat" cmpd="sng">
            <a:solidFill>
              <a:srgbClr val="3E6F5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algn="ctr"/>
            <a:endParaRPr sz="216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4" name="Google Shape;654;p27"/>
          <p:cNvSpPr txBox="1"/>
          <p:nvPr/>
        </p:nvSpPr>
        <p:spPr>
          <a:xfrm>
            <a:off x="223293" y="279796"/>
            <a:ext cx="8430142" cy="11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4800" rIns="0" bIns="0" anchor="t" anchorCtr="0">
            <a:noAutofit/>
          </a:bodyPr>
          <a:lstStyle/>
          <a:p>
            <a:pPr>
              <a:lnSpc>
                <a:spcPct val="108333"/>
              </a:lnSpc>
            </a:pPr>
            <a:r>
              <a:rPr lang="es-ES" sz="4320" b="1" dirty="0">
                <a:solidFill>
                  <a:srgbClr val="FFFFFF"/>
                </a:solidFill>
                <a:latin typeface="+mj-lt"/>
                <a:sym typeface="Arial"/>
              </a:rPr>
              <a:t>03. Diagnóstico, identificación y priorización de los ODS</a:t>
            </a:r>
            <a:endParaRPr sz="4320" b="1" dirty="0">
              <a:solidFill>
                <a:srgbClr val="FFFFFF"/>
              </a:solidFill>
              <a:latin typeface="+mj-lt"/>
              <a:sym typeface="Arial"/>
            </a:endParaRPr>
          </a:p>
        </p:txBody>
      </p:sp>
      <p:sp>
        <p:nvSpPr>
          <p:cNvPr id="655" name="Google Shape;655;p27"/>
          <p:cNvSpPr txBox="1"/>
          <p:nvPr/>
        </p:nvSpPr>
        <p:spPr>
          <a:xfrm>
            <a:off x="249553" y="1769507"/>
            <a:ext cx="627582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0" rIns="0" bIns="0" anchor="t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es-ES" b="1" dirty="0">
                <a:solidFill>
                  <a:schemeClr val="lt1"/>
                </a:solidFill>
                <a:latin typeface="+mj-lt"/>
                <a:sym typeface="Arial"/>
              </a:rPr>
              <a:t>Análisis DAFO</a:t>
            </a:r>
            <a:endParaRPr b="1" dirty="0">
              <a:solidFill>
                <a:schemeClr val="lt1"/>
              </a:solidFill>
              <a:latin typeface="+mj-lt"/>
              <a:sym typeface="Arial"/>
            </a:endParaRPr>
          </a:p>
        </p:txBody>
      </p:sp>
      <p:sp>
        <p:nvSpPr>
          <p:cNvPr id="656" name="Google Shape;656;p27"/>
          <p:cNvSpPr txBox="1"/>
          <p:nvPr/>
        </p:nvSpPr>
        <p:spPr>
          <a:xfrm>
            <a:off x="3849399" y="3081601"/>
            <a:ext cx="1538185" cy="281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0" rIns="0" bIns="0" anchor="t" anchorCtr="0">
            <a:noAutofit/>
          </a:bodyPr>
          <a:lstStyle/>
          <a:p>
            <a:pPr algn="ctr">
              <a:lnSpc>
                <a:spcPct val="150000"/>
              </a:lnSpc>
            </a:pPr>
            <a:endParaRPr sz="1440" b="1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658" name="Google Shape;658;p27"/>
          <p:cNvSpPr txBox="1">
            <a:spLocks noGrp="1"/>
          </p:cNvSpPr>
          <p:nvPr>
            <p:ph type="sldNum" idx="12"/>
          </p:nvPr>
        </p:nvSpPr>
        <p:spPr>
          <a:xfrm>
            <a:off x="6468713" y="6366945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fld id="{00000000-1234-1234-1234-123412341234}" type="slidenum">
              <a:rPr lang="es-ES"/>
              <a:pPr/>
              <a:t>21</a:t>
            </a:fld>
            <a:endParaRPr/>
          </a:p>
        </p:txBody>
      </p:sp>
      <p:sp>
        <p:nvSpPr>
          <p:cNvPr id="3" name="Google Shape;819;p35">
            <a:extLst>
              <a:ext uri="{FF2B5EF4-FFF2-40B4-BE49-F238E27FC236}">
                <a16:creationId xmlns:a16="http://schemas.microsoft.com/office/drawing/2014/main" id="{74E268BB-825F-DC85-38A7-2139E177E569}"/>
              </a:ext>
            </a:extLst>
          </p:cNvPr>
          <p:cNvSpPr txBox="1"/>
          <p:nvPr/>
        </p:nvSpPr>
        <p:spPr>
          <a:xfrm>
            <a:off x="496388" y="2390174"/>
            <a:ext cx="8038438" cy="997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440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Tras llevar a cabo el diagnóstico interno y externo del centro, hemos detectado las siguientes debilidades, amenazas, fortalezas y oportunidades a las que se enfrenta la organización:  </a:t>
            </a:r>
            <a:endParaRPr sz="2160" dirty="0">
              <a:latin typeface="Bahnschrift Light" panose="020B0502040204020203" pitchFamily="34" charset="0"/>
            </a:endParaRPr>
          </a:p>
          <a:p>
            <a:pPr algn="just"/>
            <a:endParaRPr sz="1440" dirty="0">
              <a:solidFill>
                <a:srgbClr val="464646"/>
              </a:solidFill>
              <a:latin typeface="Bahnschrift Light" panose="020B0502040204020203" pitchFamily="34" charset="0"/>
              <a:sym typeface="Arial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F7FD81-64F8-395D-1AAF-A21882C4BEC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9" y="6074787"/>
            <a:ext cx="657042" cy="657892"/>
          </a:xfrm>
          <a:prstGeom prst="rect">
            <a:avLst/>
          </a:prstGeom>
        </p:spPr>
      </p:pic>
      <p:graphicFrame>
        <p:nvGraphicFramePr>
          <p:cNvPr id="4" name="Google Shape;817;p35">
            <a:extLst>
              <a:ext uri="{FF2B5EF4-FFF2-40B4-BE49-F238E27FC236}">
                <a16:creationId xmlns:a16="http://schemas.microsoft.com/office/drawing/2014/main" id="{187BA421-BCEB-B942-6FEB-5E400F8E83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1267867"/>
              </p:ext>
            </p:extLst>
          </p:nvPr>
        </p:nvGraphicFramePr>
        <p:xfrm>
          <a:off x="852238" y="3277393"/>
          <a:ext cx="7261500" cy="3380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618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2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073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ES" sz="1400" b="1" i="0" u="none" strike="noStrike" cap="none" dirty="0">
                          <a:solidFill>
                            <a:schemeClr val="lt1"/>
                          </a:solidFill>
                          <a:latin typeface="Bahnschrift Light" panose="020B0502040204020203" pitchFamily="34" charset="0"/>
                          <a:ea typeface="Arial"/>
                          <a:cs typeface="Arial"/>
                          <a:sym typeface="Arial"/>
                        </a:rPr>
                        <a:t>DEBILIDADES</a:t>
                      </a: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Bahnschrift Light" panose="020B0502040204020203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9740" marR="109740" marT="54870" marB="5487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E6F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ES" sz="1400" b="1" i="0" u="none" strike="noStrike" cap="none" dirty="0">
                          <a:solidFill>
                            <a:schemeClr val="lt1"/>
                          </a:solidFill>
                          <a:latin typeface="Bahnschrift Light" panose="020B0502040204020203" pitchFamily="34" charset="0"/>
                          <a:ea typeface="Arial"/>
                          <a:cs typeface="Arial"/>
                          <a:sym typeface="Arial"/>
                        </a:rPr>
                        <a:t>AMENAZAS</a:t>
                      </a: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Bahnschrift Light" panose="020B0502040204020203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9740" marR="109740" marT="54870" marB="5487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E6F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52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ES" sz="1100" b="0" i="0" u="none" strike="noStrike" cap="none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  <a:ea typeface="Arial"/>
                          <a:cs typeface="Arial"/>
                          <a:sym typeface="Arial"/>
                        </a:rPr>
                        <a:t>Financiación limitada para hacer una renovación de instalaciones y mejorar la eficiencia energética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lang="es-ES" sz="1100" b="0" i="0" u="none" strike="noStrike" cap="none" dirty="0">
                        <a:solidFill>
                          <a:srgbClr val="464646"/>
                        </a:solidFill>
                        <a:latin typeface="Bahnschrift Light" panose="020B0502040204020203" pitchFamily="34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ES" sz="1100" b="0" i="0" u="none" strike="noStrike" cap="none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  <a:ea typeface="Arial"/>
                          <a:cs typeface="Arial"/>
                          <a:sym typeface="Arial"/>
                        </a:rPr>
                        <a:t>Estacionalidad de la demanda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lang="es-ES" sz="1100" b="0" i="0" u="none" strike="noStrike" cap="none" dirty="0">
                        <a:solidFill>
                          <a:srgbClr val="464646"/>
                        </a:solidFill>
                        <a:latin typeface="Bahnschrift Light" panose="020B0502040204020203" pitchFamily="34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100" b="0" i="0" u="none" strike="noStrike" cap="none" baseline="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  <a:ea typeface="Arial"/>
                          <a:cs typeface="Arial"/>
                          <a:sym typeface="Arial"/>
                        </a:rPr>
                        <a:t>Dificultad para encontrar trabajadores con formación especializada</a:t>
                      </a:r>
                    </a:p>
                  </a:txBody>
                  <a:tcPr marL="109740" marR="109740" marT="54870" marB="5487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  <a:ea typeface="Arial"/>
                          <a:cs typeface="Arial"/>
                          <a:sym typeface="Arial"/>
                        </a:rPr>
                        <a:t>Alza de los costes de la materia prima y de la energía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s-ES" sz="1100" dirty="0">
                        <a:solidFill>
                          <a:srgbClr val="464646"/>
                        </a:solidFill>
                        <a:latin typeface="Bahnschrift Light" panose="020B0502040204020203" pitchFamily="34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10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  <a:ea typeface="Arial"/>
                          <a:cs typeface="Arial"/>
                          <a:sym typeface="Arial"/>
                        </a:rPr>
                        <a:t>Situación postpandemia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100" dirty="0">
                        <a:solidFill>
                          <a:srgbClr val="464646"/>
                        </a:solidFill>
                        <a:latin typeface="Bahnschrift Light" panose="020B0502040204020203" pitchFamily="34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  <a:ea typeface="Arial"/>
                          <a:cs typeface="Arial"/>
                          <a:sym typeface="Arial"/>
                        </a:rPr>
                        <a:t>Distribuidores locales</a:t>
                      </a:r>
                    </a:p>
                  </a:txBody>
                  <a:tcPr marL="109740" marR="109740" marT="54870" marB="5487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73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b="1" dirty="0">
                          <a:solidFill>
                            <a:schemeClr val="lt1"/>
                          </a:solidFill>
                          <a:latin typeface="Bahnschrift Light" panose="020B0502040204020203" pitchFamily="34" charset="0"/>
                          <a:ea typeface="Arial"/>
                          <a:cs typeface="Arial"/>
                          <a:sym typeface="Arial"/>
                        </a:rPr>
                        <a:t>FORTALEZAS</a:t>
                      </a:r>
                      <a:endParaRPr sz="1400" b="1" dirty="0">
                        <a:solidFill>
                          <a:schemeClr val="lt1"/>
                        </a:solidFill>
                        <a:latin typeface="Bahnschrift Light" panose="020B0502040204020203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9740" marR="109740" marT="54870" marB="5487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E6F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b="1" dirty="0">
                          <a:solidFill>
                            <a:schemeClr val="lt1"/>
                          </a:solidFill>
                          <a:latin typeface="Bahnschrift Light" panose="020B0502040204020203" pitchFamily="34" charset="0"/>
                          <a:ea typeface="Arial"/>
                          <a:cs typeface="Arial"/>
                          <a:sym typeface="Arial"/>
                        </a:rPr>
                        <a:t>OPORTUNIDADES </a:t>
                      </a:r>
                      <a:endParaRPr sz="1400" b="1" dirty="0">
                        <a:solidFill>
                          <a:schemeClr val="lt1"/>
                        </a:solidFill>
                        <a:latin typeface="Bahnschrift Light" panose="020B0502040204020203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9740" marR="109740" marT="54870" marB="5487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E6F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573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ES" sz="1100" b="0" i="0" u="none" strike="noStrike" cap="none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  <a:ea typeface="Arial"/>
                          <a:cs typeface="Arial"/>
                          <a:sym typeface="Arial"/>
                        </a:rPr>
                        <a:t>Equipo multidisciplinar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lang="es-ES" sz="1100" b="0" i="0" u="none" strike="noStrike" cap="none" dirty="0">
                        <a:solidFill>
                          <a:srgbClr val="464646"/>
                        </a:solidFill>
                        <a:latin typeface="Bahnschrift Light" panose="020B0502040204020203" pitchFamily="34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ES" sz="1100" b="0" i="0" u="none" strike="noStrike" cap="none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  <a:ea typeface="Arial"/>
                          <a:cs typeface="Arial"/>
                          <a:sym typeface="Arial"/>
                        </a:rPr>
                        <a:t>Enclave único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lang="es-ES" sz="1100" b="0" i="0" u="none" strike="noStrike" cap="none" dirty="0">
                        <a:solidFill>
                          <a:srgbClr val="464646"/>
                        </a:solidFill>
                        <a:latin typeface="Bahnschrift Light" panose="020B0502040204020203" pitchFamily="34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ES" sz="1100" b="0" i="0" u="none" strike="noStrike" cap="none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  <a:ea typeface="Arial"/>
                          <a:cs typeface="Arial"/>
                          <a:sym typeface="Arial"/>
                        </a:rPr>
                        <a:t>Diversidad de actividades de ocio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lang="es-ES" sz="1100" b="0" i="0" u="none" strike="noStrike" cap="none" dirty="0">
                        <a:solidFill>
                          <a:srgbClr val="464646"/>
                        </a:solidFill>
                        <a:latin typeface="Bahnschrift Light" panose="020B0502040204020203" pitchFamily="34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ES" sz="1100" b="0" i="0" u="none" strike="noStrike" cap="none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  <a:ea typeface="Arial"/>
                          <a:cs typeface="Arial"/>
                          <a:sym typeface="Arial"/>
                        </a:rPr>
                        <a:t>Turismo de naturaleza y relax</a:t>
                      </a:r>
                    </a:p>
                  </a:txBody>
                  <a:tcPr marL="109740" marR="109740" marT="54870" marB="5487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  <a:ea typeface="Arial"/>
                          <a:cs typeface="Arial"/>
                          <a:sym typeface="Arial"/>
                        </a:rPr>
                        <a:t>Aumento de las actividades deportivas y turísticas en el entorno del hotel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100" dirty="0">
                        <a:solidFill>
                          <a:srgbClr val="464646"/>
                        </a:solidFill>
                        <a:latin typeface="Bahnschrift Light" panose="020B0502040204020203" pitchFamily="34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  <a:ea typeface="Arial"/>
                          <a:cs typeface="Arial"/>
                          <a:sym typeface="Arial"/>
                        </a:rPr>
                        <a:t>Crecimiento destino Asturias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100" dirty="0">
                        <a:solidFill>
                          <a:srgbClr val="464646"/>
                        </a:solidFill>
                        <a:latin typeface="Bahnschrift Light" panose="020B0502040204020203" pitchFamily="34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  <a:ea typeface="Arial"/>
                          <a:cs typeface="Arial"/>
                          <a:sym typeface="Arial"/>
                        </a:rPr>
                        <a:t>Nuevas infraestructuras</a:t>
                      </a:r>
                      <a:r>
                        <a:rPr lang="es-ES" sz="1100" baseline="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  <a:ea typeface="Arial"/>
                          <a:cs typeface="Arial"/>
                          <a:sym typeface="Arial"/>
                        </a:rPr>
                        <a:t> de comunicaciones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100" baseline="0" dirty="0">
                        <a:solidFill>
                          <a:srgbClr val="464646"/>
                        </a:solidFill>
                        <a:latin typeface="Bahnschrift Light" panose="020B0502040204020203" pitchFamily="34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 baseline="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  <a:ea typeface="Arial"/>
                          <a:cs typeface="Arial"/>
                          <a:sym typeface="Arial"/>
                        </a:rPr>
                        <a:t>Camino de Santiago</a:t>
                      </a:r>
                      <a:endParaRPr lang="es-ES" sz="1100" dirty="0">
                        <a:solidFill>
                          <a:srgbClr val="464646"/>
                        </a:solidFill>
                        <a:latin typeface="Bahnschrift Light" panose="020B0502040204020203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9740" marR="109740" marT="54870" marB="5487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04773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27"/>
          <p:cNvSpPr/>
          <p:nvPr/>
        </p:nvSpPr>
        <p:spPr>
          <a:xfrm>
            <a:off x="0" y="-41719"/>
            <a:ext cx="9144000" cy="2421084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E6F53"/>
          </a:solidFill>
          <a:ln>
            <a:noFill/>
          </a:ln>
        </p:spPr>
      </p:sp>
      <p:sp>
        <p:nvSpPr>
          <p:cNvPr id="651" name="Google Shape;651;p27"/>
          <p:cNvSpPr txBox="1"/>
          <p:nvPr/>
        </p:nvSpPr>
        <p:spPr>
          <a:xfrm>
            <a:off x="562927" y="3558731"/>
            <a:ext cx="2180340" cy="188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0" rIns="0" bIns="0" anchor="t" anchorCtr="0">
            <a:noAutofit/>
          </a:bodyPr>
          <a:lstStyle/>
          <a:p>
            <a:pPr>
              <a:lnSpc>
                <a:spcPct val="140000"/>
              </a:lnSpc>
            </a:pPr>
            <a:endParaRPr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652" name="Google Shape;652;p27"/>
          <p:cNvSpPr txBox="1"/>
          <p:nvPr/>
        </p:nvSpPr>
        <p:spPr>
          <a:xfrm>
            <a:off x="768855" y="3053206"/>
            <a:ext cx="1538185" cy="281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0" rIns="0" bIns="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ES" sz="1440" b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RESPETO</a:t>
            </a:r>
            <a:endParaRPr sz="2160" b="1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653" name="Google Shape;653;p27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 cap="flat" cmpd="sng">
            <a:solidFill>
              <a:srgbClr val="3E6F5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algn="ctr"/>
            <a:endParaRPr sz="216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4" name="Google Shape;654;p27"/>
          <p:cNvSpPr txBox="1"/>
          <p:nvPr/>
        </p:nvSpPr>
        <p:spPr>
          <a:xfrm>
            <a:off x="223293" y="279796"/>
            <a:ext cx="8430142" cy="11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4800" rIns="0" bIns="0" anchor="t" anchorCtr="0">
            <a:noAutofit/>
          </a:bodyPr>
          <a:lstStyle/>
          <a:p>
            <a:pPr>
              <a:lnSpc>
                <a:spcPct val="108333"/>
              </a:lnSpc>
            </a:pPr>
            <a:r>
              <a:rPr lang="es-ES" sz="4320" b="1" dirty="0">
                <a:solidFill>
                  <a:srgbClr val="FFFFFF"/>
                </a:solidFill>
                <a:latin typeface="+mj-lt"/>
                <a:sym typeface="Arial"/>
              </a:rPr>
              <a:t>03. Diagnóstico, identificación y priorización de los ODS</a:t>
            </a:r>
            <a:endParaRPr sz="4320" b="1" dirty="0">
              <a:solidFill>
                <a:srgbClr val="FFFFFF"/>
              </a:solidFill>
              <a:latin typeface="+mj-lt"/>
              <a:sym typeface="Arial"/>
            </a:endParaRPr>
          </a:p>
        </p:txBody>
      </p:sp>
      <p:sp>
        <p:nvSpPr>
          <p:cNvPr id="655" name="Google Shape;655;p27"/>
          <p:cNvSpPr txBox="1"/>
          <p:nvPr/>
        </p:nvSpPr>
        <p:spPr>
          <a:xfrm>
            <a:off x="249553" y="1769507"/>
            <a:ext cx="627582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0" rIns="0" bIns="0" anchor="t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es-ES" b="1" dirty="0">
                <a:solidFill>
                  <a:schemeClr val="lt1"/>
                </a:solidFill>
                <a:latin typeface="+mj-lt"/>
                <a:sym typeface="Arial"/>
              </a:rPr>
              <a:t>Conclusiones Análisis DAFO</a:t>
            </a:r>
            <a:endParaRPr b="1" dirty="0">
              <a:solidFill>
                <a:schemeClr val="lt1"/>
              </a:solidFill>
              <a:latin typeface="+mj-lt"/>
              <a:sym typeface="Arial"/>
            </a:endParaRPr>
          </a:p>
        </p:txBody>
      </p:sp>
      <p:sp>
        <p:nvSpPr>
          <p:cNvPr id="656" name="Google Shape;656;p27"/>
          <p:cNvSpPr txBox="1"/>
          <p:nvPr/>
        </p:nvSpPr>
        <p:spPr>
          <a:xfrm>
            <a:off x="3849399" y="3081601"/>
            <a:ext cx="1538185" cy="281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0" rIns="0" bIns="0" anchor="t" anchorCtr="0">
            <a:noAutofit/>
          </a:bodyPr>
          <a:lstStyle/>
          <a:p>
            <a:pPr algn="ctr">
              <a:lnSpc>
                <a:spcPct val="150000"/>
              </a:lnSpc>
            </a:pPr>
            <a:endParaRPr sz="1440" b="1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658" name="Google Shape;658;p27"/>
          <p:cNvSpPr txBox="1">
            <a:spLocks noGrp="1"/>
          </p:cNvSpPr>
          <p:nvPr>
            <p:ph type="sldNum" idx="12"/>
          </p:nvPr>
        </p:nvSpPr>
        <p:spPr>
          <a:xfrm>
            <a:off x="6468713" y="6366945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fld id="{00000000-1234-1234-1234-123412341234}" type="slidenum">
              <a:rPr lang="es-ES"/>
              <a:pPr/>
              <a:t>22</a:t>
            </a:fld>
            <a:endParaRPr/>
          </a:p>
        </p:txBody>
      </p:sp>
      <p:sp>
        <p:nvSpPr>
          <p:cNvPr id="3" name="Google Shape;819;p35">
            <a:extLst>
              <a:ext uri="{FF2B5EF4-FFF2-40B4-BE49-F238E27FC236}">
                <a16:creationId xmlns:a16="http://schemas.microsoft.com/office/drawing/2014/main" id="{74E268BB-825F-DC85-38A7-2139E177E569}"/>
              </a:ext>
            </a:extLst>
          </p:cNvPr>
          <p:cNvSpPr txBox="1"/>
          <p:nvPr/>
        </p:nvSpPr>
        <p:spPr>
          <a:xfrm>
            <a:off x="336707" y="2670291"/>
            <a:ext cx="5050877" cy="4016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320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Desde </a:t>
            </a:r>
            <a:r>
              <a:rPr lang="es-ES" sz="1320" b="1" dirty="0">
                <a:solidFill>
                  <a:srgbClr val="3E6F53"/>
                </a:solidFill>
                <a:latin typeface="Bahnschrift Light" panose="020B0502040204020203" pitchFamily="34" charset="0"/>
                <a:sym typeface="Arial"/>
              </a:rPr>
              <a:t>HOTEL CANZANA </a:t>
            </a:r>
            <a:r>
              <a:rPr lang="es-ES" sz="1320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ya trabajamos en muchos de los </a:t>
            </a:r>
            <a:r>
              <a:rPr lang="es-ES" sz="1320" b="1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ODS de la Agenda 2030 </a:t>
            </a:r>
            <a:r>
              <a:rPr lang="es-ES" sz="1320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pero en el plan debemos enfocarnos en las </a:t>
            </a:r>
            <a:r>
              <a:rPr lang="es-ES" sz="1320" b="1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acciones</a:t>
            </a:r>
            <a:r>
              <a:rPr lang="es-ES" sz="1320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 qué más influencia pueden tener directamente en el hotel con </a:t>
            </a:r>
            <a:r>
              <a:rPr lang="es-ES" sz="1320" b="1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indicadores a corto, medio y largo plazo</a:t>
            </a:r>
            <a:r>
              <a:rPr lang="es-ES" sz="1320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. Cada año incluiremos nuevas acciones que correspondan a nuevos ODS con la finalidad de llegar al año 2030 con el mayor número de </a:t>
            </a:r>
            <a:r>
              <a:rPr lang="es-ES" sz="1320" b="1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ODS trabajados</a:t>
            </a:r>
            <a:r>
              <a:rPr lang="es-ES" sz="1320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es-ES" sz="1320" dirty="0">
              <a:solidFill>
                <a:srgbClr val="464646"/>
              </a:solidFill>
              <a:latin typeface="Bahnschrift Light" panose="020B0502040204020203" pitchFamily="34" charset="0"/>
              <a:sym typeface="Arial"/>
            </a:endParaRPr>
          </a:p>
          <a:p>
            <a:pPr algn="just">
              <a:lnSpc>
                <a:spcPct val="150000"/>
              </a:lnSpc>
            </a:pPr>
            <a:r>
              <a:rPr lang="es-ES" sz="1320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Al analizar las amenazas que se pueden encontrar decidimos, como primer año de proyecto, centrarnos en las </a:t>
            </a:r>
            <a:r>
              <a:rPr lang="es-ES" sz="1320" b="1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metas</a:t>
            </a:r>
            <a:r>
              <a:rPr lang="es-ES" sz="1320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 que encajen para convertir esas amenazas en oportunidades. </a:t>
            </a:r>
          </a:p>
          <a:p>
            <a:pPr algn="just">
              <a:lnSpc>
                <a:spcPct val="150000"/>
              </a:lnSpc>
            </a:pPr>
            <a:endParaRPr lang="es-ES" sz="1440" dirty="0">
              <a:solidFill>
                <a:srgbClr val="464646"/>
              </a:solidFill>
              <a:latin typeface="Bahnschrift Light" panose="020B0502040204020203" pitchFamily="34" charset="0"/>
              <a:sym typeface="Arial"/>
            </a:endParaRPr>
          </a:p>
          <a:p>
            <a:pPr algn="just"/>
            <a:endParaRPr sz="1440" dirty="0">
              <a:solidFill>
                <a:srgbClr val="464646"/>
              </a:solidFill>
              <a:latin typeface="Bahnschrift Light" panose="020B0502040204020203" pitchFamily="34" charset="0"/>
              <a:sym typeface="Arial"/>
            </a:endParaRPr>
          </a:p>
        </p:txBody>
      </p:sp>
      <p:pic>
        <p:nvPicPr>
          <p:cNvPr id="6148" name="Picture 4" descr="Cómo hacer un análisis DAFO y un análisis CAME?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804" y="2881370"/>
            <a:ext cx="3200782" cy="320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F8A1458-B631-06F2-BA98-EF1031674B8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9" y="6074787"/>
            <a:ext cx="657042" cy="65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39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27"/>
          <p:cNvSpPr/>
          <p:nvPr/>
        </p:nvSpPr>
        <p:spPr>
          <a:xfrm>
            <a:off x="-48577" y="-41719"/>
            <a:ext cx="9192577" cy="2421084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E6F53"/>
          </a:solidFill>
          <a:ln>
            <a:noFill/>
          </a:ln>
        </p:spPr>
      </p:sp>
      <p:sp>
        <p:nvSpPr>
          <p:cNvPr id="651" name="Google Shape;651;p27"/>
          <p:cNvSpPr txBox="1"/>
          <p:nvPr/>
        </p:nvSpPr>
        <p:spPr>
          <a:xfrm>
            <a:off x="562927" y="3558731"/>
            <a:ext cx="2180340" cy="188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0" rIns="0" bIns="0" anchor="t" anchorCtr="0">
            <a:noAutofit/>
          </a:bodyPr>
          <a:lstStyle/>
          <a:p>
            <a:pPr>
              <a:lnSpc>
                <a:spcPct val="140000"/>
              </a:lnSpc>
            </a:pPr>
            <a:endParaRPr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652" name="Google Shape;652;p27"/>
          <p:cNvSpPr txBox="1"/>
          <p:nvPr/>
        </p:nvSpPr>
        <p:spPr>
          <a:xfrm>
            <a:off x="768859" y="3053206"/>
            <a:ext cx="1538185" cy="281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0" rIns="0" bIns="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ES" sz="1440" b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RESPETO</a:t>
            </a:r>
            <a:endParaRPr sz="2160" b="1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653" name="Google Shape;653;p27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 cap="flat" cmpd="sng">
            <a:solidFill>
              <a:srgbClr val="3E6F5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algn="ctr"/>
            <a:endParaRPr sz="216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4" name="Google Shape;654;p27"/>
          <p:cNvSpPr txBox="1"/>
          <p:nvPr/>
        </p:nvSpPr>
        <p:spPr>
          <a:xfrm>
            <a:off x="223293" y="279796"/>
            <a:ext cx="8430142" cy="11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4800" rIns="0" bIns="0" anchor="t" anchorCtr="0">
            <a:noAutofit/>
          </a:bodyPr>
          <a:lstStyle/>
          <a:p>
            <a:pPr>
              <a:lnSpc>
                <a:spcPct val="108333"/>
              </a:lnSpc>
            </a:pPr>
            <a:r>
              <a:rPr lang="es-ES" sz="4320" b="1" dirty="0">
                <a:solidFill>
                  <a:srgbClr val="FFFFFF"/>
                </a:solidFill>
                <a:latin typeface="+mj-lt"/>
                <a:sym typeface="Arial"/>
              </a:rPr>
              <a:t>03. Diagnóstico, identificación y priorización de los ODS</a:t>
            </a:r>
            <a:endParaRPr sz="4320" b="1" dirty="0">
              <a:solidFill>
                <a:srgbClr val="FFFFFF"/>
              </a:solidFill>
              <a:latin typeface="+mj-lt"/>
              <a:sym typeface="Arial"/>
            </a:endParaRPr>
          </a:p>
        </p:txBody>
      </p:sp>
      <p:sp>
        <p:nvSpPr>
          <p:cNvPr id="655" name="Google Shape;655;p27"/>
          <p:cNvSpPr txBox="1"/>
          <p:nvPr/>
        </p:nvSpPr>
        <p:spPr>
          <a:xfrm>
            <a:off x="249553" y="1769507"/>
            <a:ext cx="627582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0" rIns="0" bIns="0" anchor="t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es-ES" b="1" dirty="0">
                <a:solidFill>
                  <a:schemeClr val="lt1"/>
                </a:solidFill>
                <a:latin typeface="+mj-lt"/>
                <a:sym typeface="Arial"/>
              </a:rPr>
              <a:t>Grupos de Interés</a:t>
            </a:r>
            <a:endParaRPr b="1" dirty="0">
              <a:solidFill>
                <a:schemeClr val="lt1"/>
              </a:solidFill>
              <a:latin typeface="+mj-lt"/>
              <a:sym typeface="Arial"/>
            </a:endParaRPr>
          </a:p>
        </p:txBody>
      </p:sp>
      <p:sp>
        <p:nvSpPr>
          <p:cNvPr id="656" name="Google Shape;656;p27"/>
          <p:cNvSpPr txBox="1"/>
          <p:nvPr/>
        </p:nvSpPr>
        <p:spPr>
          <a:xfrm>
            <a:off x="3724765" y="3069457"/>
            <a:ext cx="1538185" cy="281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0" rIns="0" bIns="0" anchor="t" anchorCtr="0">
            <a:noAutofit/>
          </a:bodyPr>
          <a:lstStyle/>
          <a:p>
            <a:pPr algn="ctr">
              <a:lnSpc>
                <a:spcPct val="150000"/>
              </a:lnSpc>
            </a:pPr>
            <a:endParaRPr sz="1440" b="1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658" name="Google Shape;658;p27"/>
          <p:cNvSpPr txBox="1">
            <a:spLocks noGrp="1"/>
          </p:cNvSpPr>
          <p:nvPr>
            <p:ph type="sldNum" idx="12"/>
          </p:nvPr>
        </p:nvSpPr>
        <p:spPr>
          <a:xfrm>
            <a:off x="6468713" y="6366945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fld id="{00000000-1234-1234-1234-123412341234}" type="slidenum">
              <a:rPr lang="es-ES"/>
              <a:pPr/>
              <a:t>23</a:t>
            </a:fld>
            <a:endParaRPr/>
          </a:p>
        </p:txBody>
      </p:sp>
      <p:sp>
        <p:nvSpPr>
          <p:cNvPr id="4" name="Google Shape;710;p29">
            <a:extLst>
              <a:ext uri="{FF2B5EF4-FFF2-40B4-BE49-F238E27FC236}">
                <a16:creationId xmlns:a16="http://schemas.microsoft.com/office/drawing/2014/main" id="{65815AE9-5D45-2891-8944-82B3C2AFDCA7}"/>
              </a:ext>
            </a:extLst>
          </p:cNvPr>
          <p:cNvSpPr txBox="1"/>
          <p:nvPr/>
        </p:nvSpPr>
        <p:spPr>
          <a:xfrm>
            <a:off x="384478" y="2875968"/>
            <a:ext cx="4053886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320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Los grupos de interés son aquellos individuos que se ven afectados por las </a:t>
            </a:r>
            <a:r>
              <a:rPr lang="es-ES" sz="1320" b="1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decisiones estratégicas </a:t>
            </a:r>
            <a:r>
              <a:rPr lang="es-ES" sz="1320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que toma la organización.</a:t>
            </a:r>
            <a:endParaRPr sz="1320" dirty="0">
              <a:latin typeface="Bahnschrift Light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endParaRPr sz="1320" dirty="0">
              <a:solidFill>
                <a:srgbClr val="464646"/>
              </a:solidFill>
              <a:latin typeface="Bahnschrift Light" panose="020B0502040204020203" pitchFamily="34" charset="0"/>
              <a:sym typeface="Arial"/>
            </a:endParaRPr>
          </a:p>
          <a:p>
            <a:pPr algn="just">
              <a:lnSpc>
                <a:spcPct val="150000"/>
              </a:lnSpc>
            </a:pPr>
            <a:r>
              <a:rPr lang="es-ES" sz="1320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A continuación, identificamos a aquellos grupos de interés más relevantes para la implantación de los ODS en la organización. El objetivo es conocer sus </a:t>
            </a:r>
            <a:r>
              <a:rPr lang="es-ES" sz="1320" b="1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intereses</a:t>
            </a:r>
            <a:r>
              <a:rPr lang="es-ES" sz="1320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 y </a:t>
            </a:r>
            <a:r>
              <a:rPr lang="es-ES" sz="1320" b="1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perspectivas</a:t>
            </a:r>
            <a:r>
              <a:rPr lang="es-ES" sz="1320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 y alinear nuestras operaciones hacia las mismas para su cumplimiento.</a:t>
            </a:r>
            <a:endParaRPr sz="1320" dirty="0">
              <a:solidFill>
                <a:srgbClr val="464646"/>
              </a:solidFill>
              <a:latin typeface="Bahnschrift Light" panose="020B0502040204020203" pitchFamily="34" charset="0"/>
              <a:sym typeface="Arial"/>
            </a:endParaRPr>
          </a:p>
          <a:p>
            <a:pPr algn="just"/>
            <a:endParaRPr sz="1200" dirty="0">
              <a:solidFill>
                <a:srgbClr val="464646"/>
              </a:solidFill>
              <a:latin typeface="Bahnschrift Light" panose="020B0502040204020203" pitchFamily="34" charset="0"/>
              <a:sym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946EE43-AA19-3000-AE45-EF84A0C7A3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477" y="3053206"/>
            <a:ext cx="3610066" cy="270754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C3AC41D-CF9A-46E8-FD56-3D974192F33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9" y="6074787"/>
            <a:ext cx="657042" cy="65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15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27"/>
          <p:cNvSpPr/>
          <p:nvPr/>
        </p:nvSpPr>
        <p:spPr>
          <a:xfrm>
            <a:off x="-48577" y="-41719"/>
            <a:ext cx="9192577" cy="2421084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E6F53"/>
          </a:solidFill>
          <a:ln>
            <a:noFill/>
          </a:ln>
        </p:spPr>
      </p:sp>
      <p:sp>
        <p:nvSpPr>
          <p:cNvPr id="652" name="Google Shape;652;p27"/>
          <p:cNvSpPr txBox="1"/>
          <p:nvPr/>
        </p:nvSpPr>
        <p:spPr>
          <a:xfrm>
            <a:off x="768855" y="3053206"/>
            <a:ext cx="1538185" cy="281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0" rIns="0" bIns="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ES" sz="1440" b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RESPETO</a:t>
            </a:r>
            <a:endParaRPr sz="2160" b="1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653" name="Google Shape;653;p27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 cap="flat" cmpd="sng">
            <a:solidFill>
              <a:srgbClr val="3E6F5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algn="ctr"/>
            <a:endParaRPr sz="216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4" name="Google Shape;654;p27"/>
          <p:cNvSpPr txBox="1"/>
          <p:nvPr/>
        </p:nvSpPr>
        <p:spPr>
          <a:xfrm>
            <a:off x="223293" y="279796"/>
            <a:ext cx="8430142" cy="11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4800" rIns="0" bIns="0" anchor="t" anchorCtr="0">
            <a:noAutofit/>
          </a:bodyPr>
          <a:lstStyle/>
          <a:p>
            <a:pPr>
              <a:lnSpc>
                <a:spcPct val="108333"/>
              </a:lnSpc>
            </a:pPr>
            <a:r>
              <a:rPr lang="es-ES" sz="4320" b="1" dirty="0">
                <a:solidFill>
                  <a:srgbClr val="FFFFFF"/>
                </a:solidFill>
                <a:latin typeface="+mj-lt"/>
                <a:sym typeface="Arial"/>
              </a:rPr>
              <a:t>03. Diagnóstico, identificación y priorización de los ODS</a:t>
            </a:r>
            <a:endParaRPr sz="4320" b="1" dirty="0">
              <a:solidFill>
                <a:srgbClr val="FFFFFF"/>
              </a:solidFill>
              <a:latin typeface="+mj-lt"/>
              <a:sym typeface="Arial"/>
            </a:endParaRPr>
          </a:p>
        </p:txBody>
      </p:sp>
      <p:sp>
        <p:nvSpPr>
          <p:cNvPr id="655" name="Google Shape;655;p27"/>
          <p:cNvSpPr txBox="1"/>
          <p:nvPr/>
        </p:nvSpPr>
        <p:spPr>
          <a:xfrm>
            <a:off x="249553" y="1769507"/>
            <a:ext cx="627582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0" rIns="0" bIns="0" anchor="t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es-ES" b="1" dirty="0">
                <a:solidFill>
                  <a:schemeClr val="lt1"/>
                </a:solidFill>
                <a:latin typeface="+mj-lt"/>
                <a:sym typeface="Arial"/>
              </a:rPr>
              <a:t>Grupos de Interés e identificación de los ODS </a:t>
            </a:r>
          </a:p>
        </p:txBody>
      </p:sp>
      <p:sp>
        <p:nvSpPr>
          <p:cNvPr id="658" name="Google Shape;658;p27"/>
          <p:cNvSpPr txBox="1">
            <a:spLocks noGrp="1"/>
          </p:cNvSpPr>
          <p:nvPr>
            <p:ph type="sldNum" idx="12"/>
          </p:nvPr>
        </p:nvSpPr>
        <p:spPr>
          <a:xfrm>
            <a:off x="6468713" y="6366945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fld id="{00000000-1234-1234-1234-123412341234}" type="slidenum">
              <a:rPr lang="es-ES"/>
              <a:pPr/>
              <a:t>24</a:t>
            </a:fld>
            <a:endParaRPr/>
          </a:p>
        </p:txBody>
      </p:sp>
      <p:grpSp>
        <p:nvGrpSpPr>
          <p:cNvPr id="23" name="Grupo 22"/>
          <p:cNvGrpSpPr/>
          <p:nvPr/>
        </p:nvGrpSpPr>
        <p:grpSpPr>
          <a:xfrm>
            <a:off x="321758" y="2671491"/>
            <a:ext cx="5161881" cy="3933509"/>
            <a:chOff x="2386221" y="2632584"/>
            <a:chExt cx="5161881" cy="3933509"/>
          </a:xfrm>
        </p:grpSpPr>
        <p:pic>
          <p:nvPicPr>
            <p:cNvPr id="24" name="Gráfico 2" descr="Red social con relleno sólido">
              <a:extLst>
                <a:ext uri="{FF2B5EF4-FFF2-40B4-BE49-F238E27FC236}">
                  <a16:creationId xmlns:a16="http://schemas.microsoft.com/office/drawing/2014/main" id="{B966886D-11BD-F35C-5683-7B2D38298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907772" y="3019666"/>
              <a:ext cx="3221957" cy="3221957"/>
            </a:xfrm>
            <a:prstGeom prst="rect">
              <a:avLst/>
            </a:prstGeom>
          </p:spPr>
        </p:pic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796D7726-EA4D-12C6-C6BB-4A82331D9696}"/>
                </a:ext>
              </a:extLst>
            </p:cNvPr>
            <p:cNvSpPr txBox="1"/>
            <p:nvPr/>
          </p:nvSpPr>
          <p:spPr>
            <a:xfrm>
              <a:off x="4216112" y="5981318"/>
              <a:ext cx="33319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b="1" dirty="0">
                  <a:solidFill>
                    <a:srgbClr val="464646"/>
                  </a:solidFill>
                  <a:latin typeface="Bahnschrift Light" panose="020B0502040204020203" pitchFamily="34" charset="0"/>
                </a:rPr>
                <a:t>Ayuntamiento de Pola de </a:t>
              </a:r>
              <a:r>
                <a:rPr lang="es-ES" sz="1600" b="1" dirty="0" err="1">
                  <a:solidFill>
                    <a:srgbClr val="464646"/>
                  </a:solidFill>
                  <a:latin typeface="Bahnschrift Light" panose="020B0502040204020203" pitchFamily="34" charset="0"/>
                </a:rPr>
                <a:t>Laviana</a:t>
              </a:r>
              <a:r>
                <a:rPr lang="es-ES" sz="1600" b="1" dirty="0">
                  <a:solidFill>
                    <a:srgbClr val="464646"/>
                  </a:solidFill>
                  <a:latin typeface="Bahnschrift Light" panose="020B0502040204020203" pitchFamily="34" charset="0"/>
                </a:rPr>
                <a:t> </a:t>
              </a:r>
            </a:p>
            <a:p>
              <a:pPr algn="ctr"/>
              <a:r>
                <a:rPr lang="es-ES" sz="1600" b="1" dirty="0">
                  <a:solidFill>
                    <a:srgbClr val="464646"/>
                  </a:solidFill>
                  <a:latin typeface="Bahnschrift Light" panose="020B0502040204020203" pitchFamily="34" charset="0"/>
                </a:rPr>
                <a:t>Principado de Asturias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8C487887-5B36-258C-F38D-047B1EB61502}"/>
                </a:ext>
              </a:extLst>
            </p:cNvPr>
            <p:cNvSpPr txBox="1"/>
            <p:nvPr/>
          </p:nvSpPr>
          <p:spPr>
            <a:xfrm>
              <a:off x="3112149" y="2632584"/>
              <a:ext cx="27699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b="1" dirty="0">
                  <a:solidFill>
                    <a:srgbClr val="464646"/>
                  </a:solidFill>
                  <a:latin typeface="Bahnschrift Light" panose="020B0502040204020203" pitchFamily="34" charset="0"/>
                </a:rPr>
                <a:t>Entorno </a:t>
              </a:r>
            </a:p>
            <a:p>
              <a:pPr algn="ctr"/>
              <a:r>
                <a:rPr lang="es-ES" sz="1600" b="1" dirty="0">
                  <a:solidFill>
                    <a:srgbClr val="464646"/>
                  </a:solidFill>
                  <a:latin typeface="Bahnschrift Light" panose="020B0502040204020203" pitchFamily="34" charset="0"/>
                </a:rPr>
                <a:t>(empresas y proveedores)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B4991826-D6C1-42E9-86E1-29274916CDBE}"/>
                </a:ext>
              </a:extLst>
            </p:cNvPr>
            <p:cNvSpPr txBox="1"/>
            <p:nvPr/>
          </p:nvSpPr>
          <p:spPr>
            <a:xfrm>
              <a:off x="4798683" y="3411436"/>
              <a:ext cx="24581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b="1" dirty="0">
                  <a:solidFill>
                    <a:srgbClr val="464646"/>
                  </a:solidFill>
                  <a:latin typeface="Bahnschrift Light" panose="020B0502040204020203" pitchFamily="34" charset="0"/>
                </a:rPr>
                <a:t>Sector Turístico</a:t>
              </a:r>
            </a:p>
            <a:p>
              <a:pPr algn="ctr"/>
              <a:r>
                <a:rPr lang="es-ES" sz="1600" b="1" dirty="0">
                  <a:solidFill>
                    <a:srgbClr val="464646"/>
                  </a:solidFill>
                  <a:latin typeface="Bahnschrift Light" panose="020B0502040204020203" pitchFamily="34" charset="0"/>
                </a:rPr>
                <a:t>(oferta complementaria)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9A33A791-3C34-769A-D364-FD9BAEE9B174}"/>
                </a:ext>
              </a:extLst>
            </p:cNvPr>
            <p:cNvSpPr txBox="1"/>
            <p:nvPr/>
          </p:nvSpPr>
          <p:spPr>
            <a:xfrm>
              <a:off x="2386221" y="3674822"/>
              <a:ext cx="17513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b="1" dirty="0">
                  <a:solidFill>
                    <a:srgbClr val="464646"/>
                  </a:solidFill>
                  <a:latin typeface="Bahnschrift Light" panose="020B0502040204020203" pitchFamily="34" charset="0"/>
                </a:rPr>
                <a:t>Trabajadores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4F113F30-1D05-0420-459B-D029FC0844ED}"/>
                </a:ext>
              </a:extLst>
            </p:cNvPr>
            <p:cNvSpPr txBox="1"/>
            <p:nvPr/>
          </p:nvSpPr>
          <p:spPr>
            <a:xfrm>
              <a:off x="3112617" y="5919759"/>
              <a:ext cx="17513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b="1" dirty="0">
                  <a:solidFill>
                    <a:srgbClr val="464646"/>
                  </a:solidFill>
                  <a:latin typeface="Bahnschrift Light" panose="020B0502040204020203" pitchFamily="34" charset="0"/>
                </a:rPr>
                <a:t>Clientes</a:t>
              </a:r>
            </a:p>
          </p:txBody>
        </p:sp>
      </p:grpSp>
      <p:pic>
        <p:nvPicPr>
          <p:cNvPr id="30" name="Picture 2" descr="ODS - Objetivos de Desarrollo Sostenible - avvbarriojesu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406" y="2954702"/>
            <a:ext cx="3256081" cy="325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C3AC41D-CF9A-46E8-FD56-3D974192F33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9" y="6074787"/>
            <a:ext cx="657042" cy="65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88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27"/>
          <p:cNvSpPr/>
          <p:nvPr/>
        </p:nvSpPr>
        <p:spPr>
          <a:xfrm>
            <a:off x="0" y="-41719"/>
            <a:ext cx="9144000" cy="2421084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E6F53"/>
          </a:solidFill>
          <a:ln>
            <a:noFill/>
          </a:ln>
        </p:spPr>
      </p:sp>
      <p:sp>
        <p:nvSpPr>
          <p:cNvPr id="651" name="Google Shape;651;p27"/>
          <p:cNvSpPr txBox="1"/>
          <p:nvPr/>
        </p:nvSpPr>
        <p:spPr>
          <a:xfrm>
            <a:off x="562927" y="3558731"/>
            <a:ext cx="2180340" cy="188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0" rIns="0" bIns="0" anchor="t" anchorCtr="0">
            <a:noAutofit/>
          </a:bodyPr>
          <a:lstStyle/>
          <a:p>
            <a:pPr>
              <a:lnSpc>
                <a:spcPct val="140000"/>
              </a:lnSpc>
            </a:pPr>
            <a:endParaRPr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652" name="Google Shape;652;p27"/>
          <p:cNvSpPr txBox="1"/>
          <p:nvPr/>
        </p:nvSpPr>
        <p:spPr>
          <a:xfrm>
            <a:off x="768855" y="3053206"/>
            <a:ext cx="1538185" cy="281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0" rIns="0" bIns="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ES" sz="1440" b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RESPETO</a:t>
            </a:r>
            <a:endParaRPr sz="2160" b="1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653" name="Google Shape;653;p27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 cap="flat" cmpd="sng">
            <a:solidFill>
              <a:srgbClr val="3E6F5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algn="ctr"/>
            <a:endParaRPr sz="216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4" name="Google Shape;654;p27"/>
          <p:cNvSpPr txBox="1"/>
          <p:nvPr/>
        </p:nvSpPr>
        <p:spPr>
          <a:xfrm>
            <a:off x="223293" y="279796"/>
            <a:ext cx="8430142" cy="11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4800" rIns="0" bIns="0" anchor="t" anchorCtr="0">
            <a:noAutofit/>
          </a:bodyPr>
          <a:lstStyle/>
          <a:p>
            <a:pPr>
              <a:lnSpc>
                <a:spcPct val="108333"/>
              </a:lnSpc>
            </a:pPr>
            <a:r>
              <a:rPr lang="es-ES" sz="4320" b="1" dirty="0">
                <a:solidFill>
                  <a:srgbClr val="FFFFFF"/>
                </a:solidFill>
                <a:latin typeface="+mj-lt"/>
                <a:sym typeface="Arial"/>
              </a:rPr>
              <a:t>03. Diagnóstico, identificación y priorización de los ODS</a:t>
            </a:r>
            <a:endParaRPr sz="4320" b="1" dirty="0">
              <a:solidFill>
                <a:srgbClr val="FFFFFF"/>
              </a:solidFill>
              <a:latin typeface="+mj-lt"/>
              <a:sym typeface="Arial"/>
            </a:endParaRPr>
          </a:p>
        </p:txBody>
      </p:sp>
      <p:sp>
        <p:nvSpPr>
          <p:cNvPr id="655" name="Google Shape;655;p27"/>
          <p:cNvSpPr txBox="1"/>
          <p:nvPr/>
        </p:nvSpPr>
        <p:spPr>
          <a:xfrm>
            <a:off x="249553" y="1769507"/>
            <a:ext cx="627582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0" rIns="0" bIns="0" anchor="t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es-ES" b="1" dirty="0">
                <a:solidFill>
                  <a:schemeClr val="lt1"/>
                </a:solidFill>
                <a:latin typeface="+mj-lt"/>
                <a:sym typeface="Arial"/>
              </a:rPr>
              <a:t>Grupos de Interés</a:t>
            </a:r>
            <a:endParaRPr b="1" dirty="0">
              <a:solidFill>
                <a:schemeClr val="lt1"/>
              </a:solidFill>
              <a:latin typeface="+mj-lt"/>
              <a:sym typeface="Arial"/>
            </a:endParaRPr>
          </a:p>
        </p:txBody>
      </p:sp>
      <p:sp>
        <p:nvSpPr>
          <p:cNvPr id="656" name="Google Shape;656;p27"/>
          <p:cNvSpPr txBox="1"/>
          <p:nvPr/>
        </p:nvSpPr>
        <p:spPr>
          <a:xfrm>
            <a:off x="3849399" y="3081601"/>
            <a:ext cx="1538185" cy="281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0" rIns="0" bIns="0" anchor="t" anchorCtr="0">
            <a:noAutofit/>
          </a:bodyPr>
          <a:lstStyle/>
          <a:p>
            <a:pPr algn="ctr">
              <a:lnSpc>
                <a:spcPct val="150000"/>
              </a:lnSpc>
            </a:pPr>
            <a:endParaRPr sz="1440" b="1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658" name="Google Shape;658;p27"/>
          <p:cNvSpPr txBox="1">
            <a:spLocks noGrp="1"/>
          </p:cNvSpPr>
          <p:nvPr>
            <p:ph type="sldNum" idx="12"/>
          </p:nvPr>
        </p:nvSpPr>
        <p:spPr>
          <a:xfrm>
            <a:off x="6468713" y="6366945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fld id="{00000000-1234-1234-1234-123412341234}" type="slidenum">
              <a:rPr lang="es-ES"/>
              <a:pPr/>
              <a:t>25</a:t>
            </a:fld>
            <a:endParaRPr/>
          </a:p>
        </p:txBody>
      </p:sp>
      <p:sp>
        <p:nvSpPr>
          <p:cNvPr id="5" name="Google Shape;623;p28">
            <a:extLst>
              <a:ext uri="{FF2B5EF4-FFF2-40B4-BE49-F238E27FC236}">
                <a16:creationId xmlns:a16="http://schemas.microsoft.com/office/drawing/2014/main" id="{1BEC4696-22EE-FC7E-5E62-4338BFA839F4}"/>
              </a:ext>
            </a:extLst>
          </p:cNvPr>
          <p:cNvSpPr/>
          <p:nvPr/>
        </p:nvSpPr>
        <p:spPr>
          <a:xfrm>
            <a:off x="125056" y="2421405"/>
            <a:ext cx="669434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dirty="0">
                <a:solidFill>
                  <a:srgbClr val="3E6F53"/>
                </a:solidFill>
                <a:latin typeface="Bahnschrift Light" panose="020B0502040204020203" pitchFamily="34" charset="0"/>
                <a:sym typeface="Arial"/>
              </a:rPr>
              <a:t>Lista de Grupos de Interés identificados y priorizados </a:t>
            </a:r>
            <a:endParaRPr sz="1400" b="1" dirty="0">
              <a:solidFill>
                <a:srgbClr val="3E6F53"/>
              </a:solidFill>
              <a:latin typeface="Bahnschrift Light" panose="020B0502040204020203" pitchFamily="34" charset="0"/>
              <a:sym typeface="Arial"/>
            </a:endParaRPr>
          </a:p>
        </p:txBody>
      </p:sp>
      <p:graphicFrame>
        <p:nvGraphicFramePr>
          <p:cNvPr id="24" name="Tabla 23">
            <a:extLst>
              <a:ext uri="{FF2B5EF4-FFF2-40B4-BE49-F238E27FC236}">
                <a16:creationId xmlns:a16="http://schemas.microsoft.com/office/drawing/2014/main" id="{7DB7463B-8B69-8B11-3F0A-CA2213B73D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033190"/>
              </p:ext>
            </p:extLst>
          </p:nvPr>
        </p:nvGraphicFramePr>
        <p:xfrm>
          <a:off x="175782" y="2737274"/>
          <a:ext cx="8850058" cy="3375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2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5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21809">
                  <a:extLst>
                    <a:ext uri="{9D8B030D-6E8A-4147-A177-3AD203B41FA5}">
                      <a16:colId xmlns:a16="http://schemas.microsoft.com/office/drawing/2014/main" val="3749964597"/>
                    </a:ext>
                  </a:extLst>
                </a:gridCol>
              </a:tblGrid>
              <a:tr h="286506">
                <a:tc>
                  <a:txBody>
                    <a:bodyPr/>
                    <a:lstStyle/>
                    <a:p>
                      <a:r>
                        <a:rPr lang="es-ES" sz="1200" dirty="0">
                          <a:latin typeface="Bahnschrift" panose="020B0502040204020203" pitchFamily="34" charset="0"/>
                        </a:rPr>
                        <a:t>Grupo</a:t>
                      </a:r>
                      <a:r>
                        <a:rPr lang="es-ES" sz="1200" baseline="0" dirty="0">
                          <a:latin typeface="Bahnschrift" panose="020B0502040204020203" pitchFamily="34" charset="0"/>
                        </a:rPr>
                        <a:t> interés </a:t>
                      </a:r>
                      <a:endParaRPr lang="es-ES" sz="1200" dirty="0">
                        <a:latin typeface="Bahnschrift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dirty="0">
                          <a:latin typeface="Bahnschrift" panose="020B0502040204020203" pitchFamily="34" charset="0"/>
                        </a:rPr>
                        <a:t>Necesidades / Expectativas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dirty="0">
                          <a:latin typeface="Bahnschrift" panose="020B0502040204020203" pitchFamily="34" charset="0"/>
                        </a:rPr>
                        <a:t>ODS</a:t>
                      </a:r>
                      <a:r>
                        <a:rPr lang="es-ES" sz="1200" baseline="0" dirty="0">
                          <a:latin typeface="Bahnschrift" panose="020B0502040204020203" pitchFamily="34" charset="0"/>
                        </a:rPr>
                        <a:t> Relacionados</a:t>
                      </a:r>
                      <a:endParaRPr lang="es-ES" sz="1200" dirty="0">
                        <a:latin typeface="Bahnschrift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8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b="1" dirty="0">
                          <a:solidFill>
                            <a:schemeClr val="lt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Trabajadores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64646"/>
                        </a:buClr>
                        <a:buSzPts val="900"/>
                        <a:buFont typeface="Arial"/>
                        <a:buNone/>
                      </a:pPr>
                      <a:r>
                        <a:rPr lang="es-ES" sz="800" dirty="0"/>
                        <a:t>Generación de empleo en el entorno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64646"/>
                        </a:buClr>
                        <a:buSzPts val="900"/>
                        <a:buFont typeface="Arial"/>
                        <a:buNone/>
                      </a:pPr>
                      <a:r>
                        <a:rPr lang="es-ES" sz="800" dirty="0"/>
                        <a:t>Formación continua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64646"/>
                        </a:buClr>
                        <a:buSzPts val="900"/>
                        <a:buFont typeface="Arial"/>
                        <a:buNone/>
                      </a:pPr>
                      <a:r>
                        <a:rPr lang="es-ES" sz="800" dirty="0"/>
                        <a:t>Oportunidad de desarrollo en la empresa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800" dirty="0">
                        <a:solidFill>
                          <a:srgbClr val="464646"/>
                        </a:solidFill>
                        <a:latin typeface="Bahnschrift Light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8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b="1" dirty="0">
                          <a:solidFill>
                            <a:schemeClr val="lt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Huéspedes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64646"/>
                        </a:buClr>
                        <a:buSzPts val="900"/>
                        <a:buFont typeface="Arial"/>
                        <a:buNone/>
                      </a:pPr>
                      <a:r>
                        <a:rPr lang="es-ES" sz="800" dirty="0"/>
                        <a:t>Disfrutar de una experiencia única de acuerdo a las nuevas tendencias en el consumo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64646"/>
                        </a:buClr>
                        <a:buSzPts val="900"/>
                        <a:buFont typeface="Arial"/>
                        <a:buNone/>
                      </a:pPr>
                      <a:r>
                        <a:rPr lang="es-ES" sz="800" dirty="0"/>
                        <a:t>Comunicación fluida antes, durante y después de la estancia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64646"/>
                        </a:buClr>
                        <a:buSzPts val="900"/>
                        <a:buFont typeface="Arial"/>
                        <a:buNone/>
                      </a:pPr>
                      <a:r>
                        <a:rPr lang="es-ES" sz="800" dirty="0"/>
                        <a:t>Tendencia vida saludable y “</a:t>
                      </a:r>
                      <a:r>
                        <a:rPr lang="es-ES" sz="800" dirty="0" err="1"/>
                        <a:t>healthy</a:t>
                      </a:r>
                      <a:r>
                        <a:rPr lang="es-ES" sz="800" dirty="0"/>
                        <a:t>”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64646"/>
                        </a:buClr>
                        <a:buSzPts val="900"/>
                        <a:buFont typeface="Arial"/>
                        <a:buNone/>
                      </a:pPr>
                      <a:r>
                        <a:rPr lang="es-ES" sz="800" dirty="0"/>
                        <a:t>Concienciado con medio ambiente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800" dirty="0">
                        <a:solidFill>
                          <a:srgbClr val="464646"/>
                        </a:solidFill>
                        <a:latin typeface="Bahnschrift Light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824499"/>
                  </a:ext>
                </a:extLst>
              </a:tr>
              <a:tr h="47751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b="1" dirty="0">
                          <a:solidFill>
                            <a:schemeClr val="lt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Entorno (empresas y proveedores)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64646"/>
                        </a:buClr>
                        <a:buSzPts val="900"/>
                        <a:buFont typeface="Arial"/>
                        <a:buNone/>
                      </a:pPr>
                      <a:r>
                        <a:rPr lang="es-ES" sz="800" dirty="0"/>
                        <a:t>Diversificación de productos y servicios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64646"/>
                        </a:buClr>
                        <a:buSzPts val="900"/>
                        <a:buFont typeface="Arial"/>
                        <a:buNone/>
                      </a:pPr>
                      <a:r>
                        <a:rPr lang="es-ES" sz="800" dirty="0"/>
                        <a:t>Acuerdos / convenios con alojamientos para visitas comerciales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64646"/>
                        </a:buClr>
                        <a:buSzPts val="900"/>
                        <a:buFont typeface="Arial"/>
                        <a:buNone/>
                      </a:pPr>
                      <a:r>
                        <a:rPr lang="es-ES" sz="800" dirty="0"/>
                        <a:t>Cumplir con legislación en certificados ambientales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800" dirty="0">
                        <a:solidFill>
                          <a:srgbClr val="464646"/>
                        </a:solidFill>
                        <a:latin typeface="Bahnschrift Light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56056"/>
                  </a:ext>
                </a:extLst>
              </a:tr>
              <a:tr h="6048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b="1" dirty="0">
                          <a:solidFill>
                            <a:schemeClr val="lt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Ayuntamiento de Pola de Laviana 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b="1" dirty="0">
                          <a:solidFill>
                            <a:schemeClr val="lt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Principado de Asturias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64646"/>
                        </a:buClr>
                        <a:buSzPts val="900"/>
                        <a:buFont typeface="Arial"/>
                        <a:buNone/>
                      </a:pPr>
                      <a:r>
                        <a:rPr lang="es-ES" sz="800" dirty="0"/>
                        <a:t>Definir plan turístico de sostenibilidad en el destino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64646"/>
                        </a:buClr>
                        <a:buSzPts val="900"/>
                        <a:buFont typeface="Arial"/>
                        <a:buNone/>
                      </a:pPr>
                      <a:r>
                        <a:rPr lang="es-ES" sz="800" dirty="0"/>
                        <a:t>Ayudas directas para implementación de medidas en materia de sostenibilidad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64646"/>
                        </a:buClr>
                        <a:buSzPts val="900"/>
                        <a:buFont typeface="Arial"/>
                        <a:buNone/>
                      </a:pPr>
                      <a:r>
                        <a:rPr lang="es-ES" sz="800" dirty="0"/>
                        <a:t>Ayudas al empleo para evitar descenso de población en las zonas rurales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800" dirty="0">
                        <a:solidFill>
                          <a:srgbClr val="464646"/>
                        </a:solidFill>
                        <a:latin typeface="Bahnschrift Light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2510458"/>
                  </a:ext>
                </a:extLst>
              </a:tr>
              <a:tr h="6048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b="1" dirty="0">
                          <a:solidFill>
                            <a:schemeClr val="lt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Sector turístico (oferta complementaria)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64646"/>
                        </a:buClr>
                        <a:buSzPts val="900"/>
                        <a:buFont typeface="Arial"/>
                        <a:buNone/>
                      </a:pPr>
                      <a:r>
                        <a:rPr lang="es-ES" sz="800" dirty="0"/>
                        <a:t>Relación directa entre empresas del sector a través de asociaciones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64646"/>
                        </a:buClr>
                        <a:buSzPts val="900"/>
                        <a:buFont typeface="Arial"/>
                        <a:buNone/>
                      </a:pPr>
                      <a:r>
                        <a:rPr lang="es-ES" sz="800" dirty="0"/>
                        <a:t>Acuerdos / convenios con oferta turística complementaria para formar paquete turístico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800" dirty="0">
                        <a:solidFill>
                          <a:srgbClr val="464646"/>
                        </a:solidFill>
                        <a:latin typeface="Bahnschrift Light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612111"/>
                  </a:ext>
                </a:extLst>
              </a:tr>
            </a:tbl>
          </a:graphicData>
        </a:graphic>
      </p:graphicFrame>
      <p:pic>
        <p:nvPicPr>
          <p:cNvPr id="25" name="Picture 2" descr="Objetivo de Desarrollo Sostenible 4 - Wikipedia, la enciclopedia libre">
            <a:extLst>
              <a:ext uri="{FF2B5EF4-FFF2-40B4-BE49-F238E27FC236}">
                <a16:creationId xmlns:a16="http://schemas.microsoft.com/office/drawing/2014/main" id="{4AF76D26-8C01-8D1A-FA82-46BCC5ECD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097" y="3059923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www.un.org/sustainabledevelopment/es/wp-content/uploads/sites/3/2019/09/S-WEB-Goal-08-150x150.png">
            <a:extLst>
              <a:ext uri="{FF2B5EF4-FFF2-40B4-BE49-F238E27FC236}">
                <a16:creationId xmlns:a16="http://schemas.microsoft.com/office/drawing/2014/main" id="{2B7CB339-65DF-793A-2A3B-A347AD711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852" y="3054278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www.un.org/sustainabledevelopment/es/wp-content/uploads/sites/3/2019/09/S-WEB-Goal-10-150x150.png">
            <a:extLst>
              <a:ext uri="{FF2B5EF4-FFF2-40B4-BE49-F238E27FC236}">
                <a16:creationId xmlns:a16="http://schemas.microsoft.com/office/drawing/2014/main" id="{5A15A754-24AC-FA0D-62D4-92A7C58B4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607" y="3059923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Salud - Desarrollo Sostenible">
            <a:extLst>
              <a:ext uri="{FF2B5EF4-FFF2-40B4-BE49-F238E27FC236}">
                <a16:creationId xmlns:a16="http://schemas.microsoft.com/office/drawing/2014/main" id="{C9D27132-72A1-4058-4AE1-5048DB1C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97" y="3703147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s://www.un.org/sustainabledevelopment/es/wp-content/uploads/sites/3/2019/09/S-WEB-Goal-07-150x150.png">
            <a:extLst>
              <a:ext uri="{FF2B5EF4-FFF2-40B4-BE49-F238E27FC236}">
                <a16:creationId xmlns:a16="http://schemas.microsoft.com/office/drawing/2014/main" id="{090C2425-15A0-9013-0D3C-42C99FB2D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000" y="369291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www.un.org/sustainabledevelopment/es/wp-content/uploads/sites/3/2019/09/S-WEB-Goal-11-150x150.png">
            <a:extLst>
              <a:ext uri="{FF2B5EF4-FFF2-40B4-BE49-F238E27FC236}">
                <a16:creationId xmlns:a16="http://schemas.microsoft.com/office/drawing/2014/main" id="{4A07178C-2BCE-E5EF-9F0B-E4228F761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53" y="3685989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s://www.un.org/sustainabledevelopment/es/wp-content/uploads/sites/3/2019/09/S-WEB-Goal-02-300x300.png">
            <a:extLst>
              <a:ext uri="{FF2B5EF4-FFF2-40B4-BE49-F238E27FC236}">
                <a16:creationId xmlns:a16="http://schemas.microsoft.com/office/drawing/2014/main" id="{78384EC3-0E1F-6CB4-3A33-54365829D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273" y="4310148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s://www.un.org/sustainabledevelopment/es/wp-content/uploads/sites/3/2019/09/S-WEB-Goal-09-150x150.png">
            <a:extLst>
              <a:ext uri="{FF2B5EF4-FFF2-40B4-BE49-F238E27FC236}">
                <a16:creationId xmlns:a16="http://schemas.microsoft.com/office/drawing/2014/main" id="{DDD71C23-AE72-B674-08E7-FD3976E47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494" y="4314731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s://www.un.org/sustainabledevelopment/es/wp-content/uploads/sites/3/2019/09/S-WEB-Goal-12-150x150.png">
            <a:extLst>
              <a:ext uri="{FF2B5EF4-FFF2-40B4-BE49-F238E27FC236}">
                <a16:creationId xmlns:a16="http://schemas.microsoft.com/office/drawing/2014/main" id="{580AAC32-7FEF-AC49-6CE1-EDFC5CDF9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590" y="4322467"/>
            <a:ext cx="540000" cy="54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17 Alianzas para lograr los objetivos - Pacto Mundial · Pacto Mundial">
            <a:extLst>
              <a:ext uri="{FF2B5EF4-FFF2-40B4-BE49-F238E27FC236}">
                <a16:creationId xmlns:a16="http://schemas.microsoft.com/office/drawing/2014/main" id="{948812E9-BF02-E0C8-11B2-6B72CA021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866" y="4320316"/>
            <a:ext cx="540000" cy="54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s://www.un.org/sustainabledevelopment/es/wp-content/uploads/sites/3/2019/09/S-WEB-Goal-07-150x150.png">
            <a:extLst>
              <a:ext uri="{FF2B5EF4-FFF2-40B4-BE49-F238E27FC236}">
                <a16:creationId xmlns:a16="http://schemas.microsoft.com/office/drawing/2014/main" id="{4267681F-9DEB-BA6D-46F0-4D68DA042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398" y="4314731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s://www.un.org/sustainabledevelopment/es/wp-content/uploads/sites/3/2019/09/S-WEB-Goal-09-150x150.png">
            <a:extLst>
              <a:ext uri="{FF2B5EF4-FFF2-40B4-BE49-F238E27FC236}">
                <a16:creationId xmlns:a16="http://schemas.microsoft.com/office/drawing/2014/main" id="{1B7716D8-0422-C113-0131-C3D9E845F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123" y="4926315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s://www.un.org/sustainabledevelopment/es/wp-content/uploads/sites/3/2019/09/S-WEB-Goal-11-150x150.png">
            <a:extLst>
              <a:ext uri="{FF2B5EF4-FFF2-40B4-BE49-F238E27FC236}">
                <a16:creationId xmlns:a16="http://schemas.microsoft.com/office/drawing/2014/main" id="{880CE6C9-4DDE-8978-39CA-FB7AFE8FB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494" y="4933271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Objetivo de Desarrollo Sostenible 13 - Wikipedia, la enciclopedia libre">
            <a:extLst>
              <a:ext uri="{FF2B5EF4-FFF2-40B4-BE49-F238E27FC236}">
                <a16:creationId xmlns:a16="http://schemas.microsoft.com/office/drawing/2014/main" id="{12734CD6-5C6A-6BCA-532F-B7692B3A1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122" y="4924357"/>
            <a:ext cx="540000" cy="54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17 Alianzas para lograr los objetivos - Pacto Mundial · Pacto Mundial">
            <a:extLst>
              <a:ext uri="{FF2B5EF4-FFF2-40B4-BE49-F238E27FC236}">
                <a16:creationId xmlns:a16="http://schemas.microsoft.com/office/drawing/2014/main" id="{A0D6C22F-9C8E-ADA0-2C0E-6B66473CB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795" y="4932784"/>
            <a:ext cx="540000" cy="54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ttps://www.un.org/sustainabledevelopment/es/wp-content/uploads/sites/3/2019/09/S-WEB-Goal-07-150x150.png">
            <a:extLst>
              <a:ext uri="{FF2B5EF4-FFF2-40B4-BE49-F238E27FC236}">
                <a16:creationId xmlns:a16="http://schemas.microsoft.com/office/drawing/2014/main" id="{BF7FB97D-27C4-F8ED-D718-A423C3B72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273" y="4924367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Salud - Desarrollo Sostenible">
            <a:extLst>
              <a:ext uri="{FF2B5EF4-FFF2-40B4-BE49-F238E27FC236}">
                <a16:creationId xmlns:a16="http://schemas.microsoft.com/office/drawing/2014/main" id="{624BDC9E-5349-FCFD-1584-BBDFBCF30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277" y="5526097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https://www.un.org/sustainabledevelopment/es/wp-content/uploads/sites/3/2019/09/S-WEB-Goal-11-150x150.png">
            <a:extLst>
              <a:ext uri="{FF2B5EF4-FFF2-40B4-BE49-F238E27FC236}">
                <a16:creationId xmlns:a16="http://schemas.microsoft.com/office/drawing/2014/main" id="{632BEF76-2891-9FF4-D8EF-A7B31BFD7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779" y="5528426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https://www.un.org/sustainabledevelopment/es/wp-content/uploads/sites/3/2019/09/S-WEB-Goal-12-150x150.png">
            <a:extLst>
              <a:ext uri="{FF2B5EF4-FFF2-40B4-BE49-F238E27FC236}">
                <a16:creationId xmlns:a16="http://schemas.microsoft.com/office/drawing/2014/main" id="{816A9D68-1CB6-18B6-F1FF-5CC909611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66" y="5528426"/>
            <a:ext cx="540000" cy="54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image3.png" title="Imagen">
            <a:extLst>
              <a:ext uri="{FF2B5EF4-FFF2-40B4-BE49-F238E27FC236}">
                <a16:creationId xmlns:a16="http://schemas.microsoft.com/office/drawing/2014/main" id="{C19B9BAD-1C03-0772-772A-39F320E0EE0A}"/>
              </a:ext>
            </a:extLst>
          </p:cNvPr>
          <p:cNvPicPr/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3"/>
          <a:stretch/>
        </p:blipFill>
        <p:spPr>
          <a:xfrm>
            <a:off x="7809153" y="5519830"/>
            <a:ext cx="540000" cy="540000"/>
          </a:xfrm>
          <a:prstGeom prst="rect">
            <a:avLst/>
          </a:prstGeom>
          <a:noFill/>
        </p:spPr>
      </p:pic>
      <p:pic>
        <p:nvPicPr>
          <p:cNvPr id="45" name="Picture 4" descr="17 Alianzas para lograr los objetivos - Pacto Mundial · Pacto Mundial">
            <a:extLst>
              <a:ext uri="{FF2B5EF4-FFF2-40B4-BE49-F238E27FC236}">
                <a16:creationId xmlns:a16="http://schemas.microsoft.com/office/drawing/2014/main" id="{535F1E49-0518-ECAD-01C0-6064B9777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484" y="5516568"/>
            <a:ext cx="540000" cy="54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image3.png" title="Imagen">
            <a:extLst>
              <a:ext uri="{FF2B5EF4-FFF2-40B4-BE49-F238E27FC236}">
                <a16:creationId xmlns:a16="http://schemas.microsoft.com/office/drawing/2014/main" id="{32305B46-3238-380F-BC89-FEE62A83AE0B}"/>
              </a:ext>
            </a:extLst>
          </p:cNvPr>
          <p:cNvPicPr/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3"/>
          <a:stretch/>
        </p:blipFill>
        <p:spPr>
          <a:xfrm>
            <a:off x="8083372" y="3690685"/>
            <a:ext cx="540000" cy="540000"/>
          </a:xfrm>
          <a:prstGeom prst="rect">
            <a:avLst/>
          </a:prstGeom>
          <a:noFill/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ABAB7AB-52DC-A7DD-982C-3A8ADB8E3B1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5" y="6156584"/>
            <a:ext cx="657042" cy="65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269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1" y="-34289"/>
            <a:ext cx="3249642" cy="6180763"/>
            <a:chOff x="-62946" y="-28575"/>
            <a:chExt cx="2770981" cy="5743575"/>
          </a:xfrm>
          <a:solidFill>
            <a:srgbClr val="3E6F53"/>
          </a:solidFill>
        </p:grpSpPr>
        <p:sp>
          <p:nvSpPr>
            <p:cNvPr id="2" name="Freeform 2"/>
            <p:cNvSpPr/>
            <p:nvPr/>
          </p:nvSpPr>
          <p:spPr>
            <a:xfrm>
              <a:off x="-62946" y="-28575"/>
              <a:ext cx="2770981" cy="574357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TextBox 6"/>
          <p:cNvSpPr txBox="1"/>
          <p:nvPr/>
        </p:nvSpPr>
        <p:spPr>
          <a:xfrm rot="21600000">
            <a:off x="114550" y="172964"/>
            <a:ext cx="3157220" cy="1188720"/>
          </a:xfrm>
          <a:prstGeom prst="rect">
            <a:avLst/>
          </a:prstGeom>
        </p:spPr>
        <p:txBody>
          <a:bodyPr lIns="0" tIns="64800" rIns="0" bIns="0" rtlCol="0" anchor="t"/>
          <a:lstStyle/>
          <a:p>
            <a:pPr>
              <a:lnSpc>
                <a:spcPts val="4680"/>
              </a:lnSpc>
            </a:pPr>
            <a:r>
              <a:rPr lang="es-ES" sz="3360" b="1" dirty="0">
                <a:solidFill>
                  <a:schemeClr val="bg1"/>
                </a:solidFill>
                <a:latin typeface="Bahnschrift" panose="020B0502040204020203" pitchFamily="34" charset="0"/>
              </a:rPr>
              <a:t>03</a:t>
            </a:r>
            <a:r>
              <a:rPr lang="es-ES" sz="2880" b="1" dirty="0">
                <a:solidFill>
                  <a:schemeClr val="bg1"/>
                </a:solidFill>
                <a:latin typeface="Bahnschrift" panose="020B0502040204020203" pitchFamily="34" charset="0"/>
              </a:rPr>
              <a:t>. </a:t>
            </a:r>
          </a:p>
          <a:p>
            <a:pPr>
              <a:lnSpc>
                <a:spcPts val="4680"/>
              </a:lnSpc>
            </a:pPr>
            <a:r>
              <a:rPr lang="es-ES" sz="3360" b="1" dirty="0">
                <a:solidFill>
                  <a:schemeClr val="bg1"/>
                </a:solidFill>
                <a:latin typeface="Bahnschrift" panose="020B0502040204020203" pitchFamily="34" charset="0"/>
              </a:rPr>
              <a:t>Diagnóstico, identificación y priorización 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>
            <a:solidFill>
              <a:srgbClr val="3E6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60" dirty="0"/>
          </a:p>
        </p:txBody>
      </p:sp>
      <p:cxnSp>
        <p:nvCxnSpPr>
          <p:cNvPr id="10" name="Straight Connector 18"/>
          <p:cNvCxnSpPr/>
          <p:nvPr/>
        </p:nvCxnSpPr>
        <p:spPr>
          <a:xfrm flipH="1">
            <a:off x="3622253" y="2"/>
            <a:ext cx="1" cy="6871111"/>
          </a:xfrm>
          <a:prstGeom prst="line">
            <a:avLst/>
          </a:prstGeom>
          <a:ln w="37719" cap="rnd">
            <a:solidFill>
              <a:srgbClr val="3E6F5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ángulo 7"/>
          <p:cNvSpPr/>
          <p:nvPr/>
        </p:nvSpPr>
        <p:spPr>
          <a:xfrm>
            <a:off x="33351" y="2862755"/>
            <a:ext cx="3018775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920" b="1" dirty="0">
                <a:solidFill>
                  <a:schemeClr val="bg1"/>
                </a:solidFill>
                <a:latin typeface="Bahnschrift" panose="020B0502040204020203" pitchFamily="34" charset="0"/>
              </a:rPr>
              <a:t>Análisis interno y externo</a:t>
            </a:r>
            <a:endParaRPr lang="es-ES" sz="1920" dirty="0">
              <a:latin typeface="Bahnschrift" panose="020B0502040204020203" pitchFamily="34" charset="0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26</a:t>
            </a:fld>
            <a:endParaRPr lang="en-US"/>
          </a:p>
        </p:txBody>
      </p:sp>
      <p:sp>
        <p:nvSpPr>
          <p:cNvPr id="19" name="TextBox 8"/>
          <p:cNvSpPr txBox="1"/>
          <p:nvPr/>
        </p:nvSpPr>
        <p:spPr>
          <a:xfrm rot="21600000">
            <a:off x="3742520" y="144471"/>
            <a:ext cx="5175027" cy="686034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rgbClr val="464646"/>
                </a:solidFill>
                <a:latin typeface="Karla" charset="0"/>
              </a:defRPr>
            </a:lvl1pPr>
          </a:lstStyle>
          <a:p>
            <a:pPr algn="just">
              <a:spcBef>
                <a:spcPts val="360"/>
              </a:spcBef>
              <a:spcAft>
                <a:spcPts val="360"/>
              </a:spcAft>
            </a:pPr>
            <a:r>
              <a:rPr lang="es-ES" sz="1500" b="1" dirty="0">
                <a:solidFill>
                  <a:srgbClr val="3E6F53"/>
                </a:solidFill>
                <a:latin typeface="+mj-lt"/>
              </a:rPr>
              <a:t>CUESTIONES AMBIENTALES</a:t>
            </a:r>
          </a:p>
          <a:p>
            <a:pPr algn="just">
              <a:spcBef>
                <a:spcPts val="360"/>
              </a:spcBef>
              <a:spcAft>
                <a:spcPts val="360"/>
              </a:spcAft>
            </a:pPr>
            <a:r>
              <a:rPr lang="es-ES" dirty="0">
                <a:latin typeface="Bahnschrift Light" panose="020B0502040204020203" pitchFamily="34" charset="0"/>
                <a:sym typeface="Arial"/>
              </a:rPr>
              <a:t>Cumplimos estrictamente con la normativa ambiental vigente a nivel del Principado de Asturias y de la U.E..</a:t>
            </a:r>
            <a:endParaRPr lang="es-ES" dirty="0">
              <a:latin typeface="Bahnschrift Light" panose="020B0502040204020203" pitchFamily="34" charset="0"/>
            </a:endParaRPr>
          </a:p>
          <a:p>
            <a:pPr algn="just">
              <a:spcBef>
                <a:spcPts val="360"/>
              </a:spcBef>
              <a:spcAft>
                <a:spcPts val="360"/>
              </a:spcAft>
            </a:pPr>
            <a:r>
              <a:rPr lang="es-ES" dirty="0">
                <a:latin typeface="Bahnschrift Light" panose="020B0502040204020203" pitchFamily="34" charset="0"/>
              </a:rPr>
              <a:t>El hotel está llevando a cabo las siguientes acciones para impactar positivamente en el entorno ambiental:</a:t>
            </a:r>
          </a:p>
          <a:p>
            <a:pPr algn="just">
              <a:spcBef>
                <a:spcPts val="360"/>
              </a:spcBef>
              <a:spcAft>
                <a:spcPts val="360"/>
              </a:spcAft>
            </a:pPr>
            <a:endParaRPr lang="es-ES" dirty="0">
              <a:latin typeface="Bahnschrift Light" panose="020B0502040204020203" pitchFamily="34" charset="0"/>
            </a:endParaRPr>
          </a:p>
          <a:p>
            <a:pPr algn="just">
              <a:spcBef>
                <a:spcPts val="360"/>
              </a:spcBef>
              <a:spcAft>
                <a:spcPts val="360"/>
              </a:spcAft>
            </a:pPr>
            <a:r>
              <a:rPr lang="es-ES" sz="1400" b="1" dirty="0">
                <a:solidFill>
                  <a:srgbClr val="3E6F53"/>
                </a:solidFill>
                <a:latin typeface="+mj-lt"/>
              </a:rPr>
              <a:t>Gestión de residuos</a:t>
            </a:r>
          </a:p>
          <a:p>
            <a:pPr marL="171450" indent="-1714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Realizamos mantenimientos periódicos de materiales y aparatos para alargar su vida útil.</a:t>
            </a:r>
          </a:p>
          <a:p>
            <a:pPr marL="171450" indent="-1714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Evitamos usar materiales no reciclables y de un solo uso, y no malgastar éstos cuando su consumo sea imprescindible.</a:t>
            </a:r>
          </a:p>
          <a:p>
            <a:pPr marL="171450" indent="-1714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Reducimos al máximo los embalajes.</a:t>
            </a:r>
          </a:p>
          <a:p>
            <a:pPr marL="171450" indent="-1714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Evitamos el uso innecesario de papel y sobres, reutilizándolos para el uso interno del personal y cambiando el máximo posible a formato electrónico.</a:t>
            </a:r>
          </a:p>
          <a:p>
            <a:pPr marL="171450" indent="-1714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Reciclamos materiales, almacenando los residuos en condiciones adecuadas de higiene y seguridad.</a:t>
            </a:r>
          </a:p>
          <a:p>
            <a:pPr marL="171450" indent="-1714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Concienciamos a los clientes para colaborar en el ahorro energético así como en el uso y lavado de toallas y sábanas, procurando realizarlo cuando el cliente lo indique, intentando no lavarlas por defecto todos los días.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s-ES" sz="1400" b="1" dirty="0">
                <a:solidFill>
                  <a:srgbClr val="3E6F53"/>
                </a:solidFill>
                <a:latin typeface="+mj-lt"/>
              </a:rPr>
              <a:t>Agua</a:t>
            </a:r>
          </a:p>
          <a:p>
            <a:pPr marL="17145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Realizamos una limpieza periódica de herramientas, equipos, maquinaria e instalaciones para evitar que la suciedad se reseque y se necesite más consumo de agua y/o productos más agresivos.</a:t>
            </a:r>
          </a:p>
          <a:p>
            <a:pPr marL="17145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+mn-lt"/>
              </a:rPr>
              <a:t>Disponemos de sensores en los grifos para el ahorro del agua y una mayor higiene.</a:t>
            </a:r>
          </a:p>
          <a:p>
            <a:pPr marL="171450" indent="-1714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s-ES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0" name="Grupo 19"/>
          <p:cNvGrpSpPr/>
          <p:nvPr/>
        </p:nvGrpSpPr>
        <p:grpSpPr>
          <a:xfrm>
            <a:off x="3501985" y="1732209"/>
            <a:ext cx="240535" cy="240535"/>
            <a:chOff x="191117" y="3693803"/>
            <a:chExt cx="257175" cy="257175"/>
          </a:xfrm>
        </p:grpSpPr>
        <p:grpSp>
          <p:nvGrpSpPr>
            <p:cNvPr id="21" name="Group 28"/>
            <p:cNvGrpSpPr/>
            <p:nvPr/>
          </p:nvGrpSpPr>
          <p:grpSpPr>
            <a:xfrm rot="21600000">
              <a:off x="191117" y="3693803"/>
              <a:ext cx="257175" cy="257175"/>
              <a:chOff x="2935288" y="523875"/>
              <a:chExt cx="257175" cy="257175"/>
            </a:xfrm>
          </p:grpSpPr>
          <p:sp>
            <p:nvSpPr>
              <p:cNvPr id="24" name="Freeform 27"/>
              <p:cNvSpPr/>
              <p:nvPr/>
            </p:nvSpPr>
            <p:spPr>
              <a:xfrm>
                <a:off x="2935288" y="523875"/>
                <a:ext cx="257175" cy="25717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solidFill>
                <a:srgbClr val="175C56">
                  <a:alpha val="20000"/>
                </a:srgbClr>
              </a:solidFill>
            </p:spPr>
          </p:sp>
        </p:grpSp>
        <p:grpSp>
          <p:nvGrpSpPr>
            <p:cNvPr id="22" name="Group 30"/>
            <p:cNvGrpSpPr/>
            <p:nvPr/>
          </p:nvGrpSpPr>
          <p:grpSpPr>
            <a:xfrm rot="21600000">
              <a:off x="247848" y="3750534"/>
              <a:ext cx="143715" cy="143715"/>
              <a:chOff x="2992017" y="580605"/>
              <a:chExt cx="143715" cy="143715"/>
            </a:xfrm>
            <a:solidFill>
              <a:srgbClr val="3E6F53"/>
            </a:solidFill>
          </p:grpSpPr>
          <p:sp>
            <p:nvSpPr>
              <p:cNvPr id="23" name="Freeform 29"/>
              <p:cNvSpPr/>
              <p:nvPr/>
            </p:nvSpPr>
            <p:spPr>
              <a:xfrm>
                <a:off x="2992017" y="580605"/>
                <a:ext cx="143715" cy="14371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grpFill/>
            </p:spPr>
          </p:sp>
        </p:grpSp>
      </p:grpSp>
      <p:pic>
        <p:nvPicPr>
          <p:cNvPr id="7170" name="Picture 2" descr="Objetivo de Desarrollo Sostenible 12 - Wikipedia, la enciclopedia libr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042" y="3768543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ángulo 39"/>
          <p:cNvSpPr/>
          <p:nvPr/>
        </p:nvSpPr>
        <p:spPr>
          <a:xfrm>
            <a:off x="872520" y="3443836"/>
            <a:ext cx="13404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 dirty="0">
                <a:solidFill>
                  <a:srgbClr val="E6E6E6"/>
                </a:solidFill>
                <a:latin typeface="Bahnschrift" panose="020B0502040204020203" pitchFamily="34" charset="0"/>
              </a:rPr>
              <a:t>ODS relacionados: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6A4C8C1-DACD-96B6-3CCC-3EC4711B96C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9" y="6161875"/>
            <a:ext cx="657042" cy="657892"/>
          </a:xfrm>
          <a:prstGeom prst="rect">
            <a:avLst/>
          </a:prstGeom>
        </p:spPr>
      </p:pic>
      <p:grpSp>
        <p:nvGrpSpPr>
          <p:cNvPr id="18" name="Grupo 17"/>
          <p:cNvGrpSpPr/>
          <p:nvPr/>
        </p:nvGrpSpPr>
        <p:grpSpPr>
          <a:xfrm>
            <a:off x="3501983" y="5378436"/>
            <a:ext cx="240535" cy="240535"/>
            <a:chOff x="191117" y="3693803"/>
            <a:chExt cx="257175" cy="257175"/>
          </a:xfrm>
        </p:grpSpPr>
        <p:grpSp>
          <p:nvGrpSpPr>
            <p:cNvPr id="25" name="Group 28"/>
            <p:cNvGrpSpPr/>
            <p:nvPr/>
          </p:nvGrpSpPr>
          <p:grpSpPr>
            <a:xfrm rot="21600000">
              <a:off x="191117" y="3693803"/>
              <a:ext cx="257175" cy="257175"/>
              <a:chOff x="2935288" y="523875"/>
              <a:chExt cx="257175" cy="257175"/>
            </a:xfrm>
          </p:grpSpPr>
          <p:sp>
            <p:nvSpPr>
              <p:cNvPr id="28" name="Freeform 27"/>
              <p:cNvSpPr/>
              <p:nvPr/>
            </p:nvSpPr>
            <p:spPr>
              <a:xfrm>
                <a:off x="2935288" y="523875"/>
                <a:ext cx="257175" cy="25717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solidFill>
                <a:srgbClr val="175C56">
                  <a:alpha val="20000"/>
                </a:srgbClr>
              </a:solidFill>
            </p:spPr>
          </p:sp>
        </p:grpSp>
        <p:grpSp>
          <p:nvGrpSpPr>
            <p:cNvPr id="26" name="Group 30"/>
            <p:cNvGrpSpPr/>
            <p:nvPr/>
          </p:nvGrpSpPr>
          <p:grpSpPr>
            <a:xfrm rot="21600000">
              <a:off x="247848" y="3750534"/>
              <a:ext cx="143715" cy="143715"/>
              <a:chOff x="2992017" y="580605"/>
              <a:chExt cx="143715" cy="143715"/>
            </a:xfrm>
            <a:solidFill>
              <a:srgbClr val="3E6F53"/>
            </a:solidFill>
          </p:grpSpPr>
          <p:sp>
            <p:nvSpPr>
              <p:cNvPr id="27" name="Freeform 29"/>
              <p:cNvSpPr/>
              <p:nvPr/>
            </p:nvSpPr>
            <p:spPr>
              <a:xfrm>
                <a:off x="2992017" y="580605"/>
                <a:ext cx="143715" cy="14371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grpFill/>
            </p:spPr>
          </p:sp>
        </p:grpSp>
      </p:grpSp>
      <p:pic>
        <p:nvPicPr>
          <p:cNvPr id="29" name="Picture 4" descr="Objetivo de Desarrollo Sostenible 6 - Wikipedia, la enciclopedia libre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77" y="3768543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383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1" y="-34289"/>
            <a:ext cx="3249642" cy="6165266"/>
            <a:chOff x="-62946" y="-28575"/>
            <a:chExt cx="2770981" cy="5743575"/>
          </a:xfrm>
          <a:solidFill>
            <a:srgbClr val="3E6F53"/>
          </a:solidFill>
        </p:grpSpPr>
        <p:sp>
          <p:nvSpPr>
            <p:cNvPr id="2" name="Freeform 2"/>
            <p:cNvSpPr/>
            <p:nvPr/>
          </p:nvSpPr>
          <p:spPr>
            <a:xfrm>
              <a:off x="-62946" y="-28575"/>
              <a:ext cx="2770981" cy="574357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TextBox 6"/>
          <p:cNvSpPr txBox="1"/>
          <p:nvPr/>
        </p:nvSpPr>
        <p:spPr>
          <a:xfrm rot="21600000">
            <a:off x="114550" y="172964"/>
            <a:ext cx="3157220" cy="1188720"/>
          </a:xfrm>
          <a:prstGeom prst="rect">
            <a:avLst/>
          </a:prstGeom>
        </p:spPr>
        <p:txBody>
          <a:bodyPr lIns="0" tIns="64800" rIns="0" bIns="0" rtlCol="0" anchor="t"/>
          <a:lstStyle/>
          <a:p>
            <a:pPr>
              <a:lnSpc>
                <a:spcPts val="4680"/>
              </a:lnSpc>
            </a:pPr>
            <a:r>
              <a:rPr lang="es-ES" sz="3360" b="1" dirty="0">
                <a:solidFill>
                  <a:schemeClr val="bg1"/>
                </a:solidFill>
                <a:latin typeface="Bahnschrift" panose="020B0502040204020203" pitchFamily="34" charset="0"/>
              </a:rPr>
              <a:t>03</a:t>
            </a:r>
            <a:r>
              <a:rPr lang="es-ES" sz="2880" b="1" dirty="0">
                <a:solidFill>
                  <a:schemeClr val="bg1"/>
                </a:solidFill>
                <a:latin typeface="Bahnschrift" panose="020B0502040204020203" pitchFamily="34" charset="0"/>
              </a:rPr>
              <a:t>. </a:t>
            </a:r>
          </a:p>
          <a:p>
            <a:pPr>
              <a:lnSpc>
                <a:spcPts val="4680"/>
              </a:lnSpc>
            </a:pPr>
            <a:r>
              <a:rPr lang="es-ES" sz="3360" b="1" dirty="0">
                <a:solidFill>
                  <a:schemeClr val="bg1"/>
                </a:solidFill>
                <a:latin typeface="Bahnschrift" panose="020B0502040204020203" pitchFamily="34" charset="0"/>
              </a:rPr>
              <a:t>Diagnóstico, identificación y priorización 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>
            <a:solidFill>
              <a:srgbClr val="3E6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60" dirty="0"/>
          </a:p>
        </p:txBody>
      </p:sp>
      <p:cxnSp>
        <p:nvCxnSpPr>
          <p:cNvPr id="10" name="Straight Connector 18"/>
          <p:cNvCxnSpPr/>
          <p:nvPr/>
        </p:nvCxnSpPr>
        <p:spPr>
          <a:xfrm flipH="1">
            <a:off x="3632152" y="-23700"/>
            <a:ext cx="1" cy="6871111"/>
          </a:xfrm>
          <a:prstGeom prst="line">
            <a:avLst/>
          </a:prstGeom>
          <a:ln w="37719" cap="rnd">
            <a:solidFill>
              <a:srgbClr val="3E6F5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ángulo 7"/>
          <p:cNvSpPr/>
          <p:nvPr/>
        </p:nvSpPr>
        <p:spPr>
          <a:xfrm>
            <a:off x="33351" y="2862755"/>
            <a:ext cx="3018775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920" b="1" dirty="0">
                <a:solidFill>
                  <a:schemeClr val="bg1"/>
                </a:solidFill>
                <a:latin typeface="Bahnschrift" panose="020B0502040204020203" pitchFamily="34" charset="0"/>
              </a:rPr>
              <a:t>Análisis interno y externo</a:t>
            </a:r>
            <a:endParaRPr lang="es-ES" sz="1920" dirty="0">
              <a:latin typeface="Bahnschrift" panose="020B0502040204020203" pitchFamily="34" charset="0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27</a:t>
            </a:fld>
            <a:endParaRPr lang="en-US"/>
          </a:p>
        </p:txBody>
      </p:sp>
      <p:sp>
        <p:nvSpPr>
          <p:cNvPr id="19" name="TextBox 8"/>
          <p:cNvSpPr txBox="1"/>
          <p:nvPr/>
        </p:nvSpPr>
        <p:spPr>
          <a:xfrm rot="21600000">
            <a:off x="3872687" y="371974"/>
            <a:ext cx="4954351" cy="558870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rgbClr val="464646"/>
                </a:solidFill>
                <a:latin typeface="Karla" charset="0"/>
              </a:defRPr>
            </a:lvl1pPr>
          </a:lstStyle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s-ES" sz="1400" b="1" dirty="0">
                <a:solidFill>
                  <a:srgbClr val="3E6F53"/>
                </a:solidFill>
                <a:latin typeface="+mj-lt"/>
              </a:rPr>
              <a:t>Energía</a:t>
            </a:r>
          </a:p>
          <a:p>
            <a:pPr marL="171450" indent="-1714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Apagamos los aparatos cuando no los utilizamos, desenchufando la corriente y desconectando a la alimentación al finalizar la jornada laboral, además toda nuestra iluminación es led.</a:t>
            </a:r>
          </a:p>
          <a:p>
            <a:pPr marL="171450" indent="-1714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Disponemos de un detector de presencia para garantizar el consumo de energía solo en casos necesarios.</a:t>
            </a:r>
          </a:p>
          <a:p>
            <a:pPr marL="171450" indent="-1714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Contamos con placas solares para un mayor ahorro energético.</a:t>
            </a:r>
          </a:p>
          <a:p>
            <a:pPr marL="171450" indent="-1714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Intentamos aprovechar al máximo la luz natural, incluso hacemos una limpieza periódica de cristaleras y sistemas de iluminación artificial para que no se disminuya la luz que atraviesa las cristaleras.</a:t>
            </a:r>
          </a:p>
          <a:p>
            <a:pPr marL="171450" indent="-1714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Contamos con pantallas planas para un consumo y emisión de radiación menor.</a:t>
            </a:r>
          </a:p>
          <a:p>
            <a:pPr marL="171450" indent="-1714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Controlamos los aparatos de climatización así como su adecuado mantenimiento, intentado un uso exclusivo en las zonas en las que se necesite en ese preciso momento.</a:t>
            </a:r>
          </a:p>
          <a:p>
            <a:pPr marL="171450" indent="-1714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Configuramos los equipos en modo ahorro energía cuando disponen de esta opción.</a:t>
            </a:r>
          </a:p>
          <a:p>
            <a:pPr marL="171450" indent="-1714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Contamos con un sistema interno para poder controlar la recepción sin necesidad de estar presentes.</a:t>
            </a:r>
          </a:p>
          <a:p>
            <a:pPr marL="171450" indent="-1714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Contamos con SEDICAL,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una plataforma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para el control del comportamiento energético y económico. Medimos, controlamos y comparamos consumos y costes de los servicios energéticos contratados.</a:t>
            </a:r>
            <a:endParaRPr lang="es-ES" dirty="0">
              <a:latin typeface="+mj-lt"/>
            </a:endParaRPr>
          </a:p>
        </p:txBody>
      </p:sp>
      <p:grpSp>
        <p:nvGrpSpPr>
          <p:cNvPr id="20" name="Grupo 19"/>
          <p:cNvGrpSpPr/>
          <p:nvPr/>
        </p:nvGrpSpPr>
        <p:grpSpPr>
          <a:xfrm>
            <a:off x="3510576" y="448172"/>
            <a:ext cx="240535" cy="240535"/>
            <a:chOff x="191117" y="3693803"/>
            <a:chExt cx="257175" cy="257175"/>
          </a:xfrm>
        </p:grpSpPr>
        <p:grpSp>
          <p:nvGrpSpPr>
            <p:cNvPr id="21" name="Group 28"/>
            <p:cNvGrpSpPr/>
            <p:nvPr/>
          </p:nvGrpSpPr>
          <p:grpSpPr>
            <a:xfrm rot="21600000">
              <a:off x="191117" y="3693803"/>
              <a:ext cx="257175" cy="257175"/>
              <a:chOff x="2935288" y="523875"/>
              <a:chExt cx="257175" cy="257175"/>
            </a:xfrm>
          </p:grpSpPr>
          <p:sp>
            <p:nvSpPr>
              <p:cNvPr id="24" name="Freeform 27"/>
              <p:cNvSpPr/>
              <p:nvPr/>
            </p:nvSpPr>
            <p:spPr>
              <a:xfrm>
                <a:off x="2935288" y="523875"/>
                <a:ext cx="257175" cy="25717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solidFill>
                <a:srgbClr val="175C56">
                  <a:alpha val="20000"/>
                </a:srgbClr>
              </a:solidFill>
            </p:spPr>
          </p:sp>
        </p:grpSp>
        <p:grpSp>
          <p:nvGrpSpPr>
            <p:cNvPr id="22" name="Group 30"/>
            <p:cNvGrpSpPr/>
            <p:nvPr/>
          </p:nvGrpSpPr>
          <p:grpSpPr>
            <a:xfrm rot="21600000">
              <a:off x="247848" y="3750534"/>
              <a:ext cx="143715" cy="143715"/>
              <a:chOff x="2992017" y="580605"/>
              <a:chExt cx="143715" cy="143715"/>
            </a:xfrm>
            <a:solidFill>
              <a:srgbClr val="3E6F53"/>
            </a:solidFill>
          </p:grpSpPr>
          <p:sp>
            <p:nvSpPr>
              <p:cNvPr id="23" name="Freeform 29"/>
              <p:cNvSpPr/>
              <p:nvPr/>
            </p:nvSpPr>
            <p:spPr>
              <a:xfrm>
                <a:off x="2992017" y="580605"/>
                <a:ext cx="143715" cy="14371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grpFill/>
            </p:spPr>
          </p:sp>
        </p:grpSp>
      </p:grpSp>
      <p:sp>
        <p:nvSpPr>
          <p:cNvPr id="41" name="Rectángulo 40"/>
          <p:cNvSpPr/>
          <p:nvPr/>
        </p:nvSpPr>
        <p:spPr>
          <a:xfrm>
            <a:off x="872520" y="3443836"/>
            <a:ext cx="13404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 dirty="0">
                <a:solidFill>
                  <a:srgbClr val="E6E6E6"/>
                </a:solidFill>
                <a:latin typeface="Bahnschrift" panose="020B0502040204020203" pitchFamily="34" charset="0"/>
              </a:rPr>
              <a:t>ODS relacionados: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736" y="3743318"/>
            <a:ext cx="720000" cy="720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82389AF-BB57-8B65-2071-53CD4F87DA7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9" y="6161875"/>
            <a:ext cx="657042" cy="65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628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1" y="-34289"/>
            <a:ext cx="3249642" cy="6180763"/>
            <a:chOff x="-62946" y="-28575"/>
            <a:chExt cx="2770981" cy="5743575"/>
          </a:xfrm>
          <a:solidFill>
            <a:srgbClr val="3E6F53"/>
          </a:solidFill>
        </p:grpSpPr>
        <p:sp>
          <p:nvSpPr>
            <p:cNvPr id="2" name="Freeform 2"/>
            <p:cNvSpPr/>
            <p:nvPr/>
          </p:nvSpPr>
          <p:spPr>
            <a:xfrm>
              <a:off x="-62946" y="-28575"/>
              <a:ext cx="2770981" cy="574357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TextBox 6"/>
          <p:cNvSpPr txBox="1"/>
          <p:nvPr/>
        </p:nvSpPr>
        <p:spPr>
          <a:xfrm rot="21600000">
            <a:off x="114550" y="172964"/>
            <a:ext cx="3157220" cy="1188720"/>
          </a:xfrm>
          <a:prstGeom prst="rect">
            <a:avLst/>
          </a:prstGeom>
        </p:spPr>
        <p:txBody>
          <a:bodyPr lIns="0" tIns="64800" rIns="0" bIns="0" rtlCol="0" anchor="t"/>
          <a:lstStyle/>
          <a:p>
            <a:pPr>
              <a:lnSpc>
                <a:spcPts val="4680"/>
              </a:lnSpc>
            </a:pPr>
            <a:r>
              <a:rPr lang="es-ES" sz="3360" b="1" dirty="0">
                <a:solidFill>
                  <a:schemeClr val="bg1"/>
                </a:solidFill>
                <a:latin typeface="Bahnschrift" panose="020B0502040204020203" pitchFamily="34" charset="0"/>
              </a:rPr>
              <a:t>03</a:t>
            </a:r>
            <a:r>
              <a:rPr lang="es-ES" sz="2880" b="1" dirty="0">
                <a:solidFill>
                  <a:schemeClr val="bg1"/>
                </a:solidFill>
                <a:latin typeface="Bahnschrift" panose="020B0502040204020203" pitchFamily="34" charset="0"/>
              </a:rPr>
              <a:t>. </a:t>
            </a:r>
          </a:p>
          <a:p>
            <a:pPr>
              <a:lnSpc>
                <a:spcPts val="4680"/>
              </a:lnSpc>
            </a:pPr>
            <a:r>
              <a:rPr lang="es-ES" sz="3360" b="1" dirty="0">
                <a:solidFill>
                  <a:schemeClr val="bg1"/>
                </a:solidFill>
                <a:latin typeface="Bahnschrift" panose="020B0502040204020203" pitchFamily="34" charset="0"/>
              </a:rPr>
              <a:t>Diagnóstico, identificación y priorización 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>
            <a:solidFill>
              <a:srgbClr val="3E6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60" dirty="0"/>
          </a:p>
        </p:txBody>
      </p:sp>
      <p:cxnSp>
        <p:nvCxnSpPr>
          <p:cNvPr id="10" name="Straight Connector 18"/>
          <p:cNvCxnSpPr/>
          <p:nvPr/>
        </p:nvCxnSpPr>
        <p:spPr>
          <a:xfrm flipH="1">
            <a:off x="3622253" y="2"/>
            <a:ext cx="1" cy="6871111"/>
          </a:xfrm>
          <a:prstGeom prst="line">
            <a:avLst/>
          </a:prstGeom>
          <a:ln w="37719" cap="rnd">
            <a:solidFill>
              <a:srgbClr val="3E6F5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ángulo 7"/>
          <p:cNvSpPr/>
          <p:nvPr/>
        </p:nvSpPr>
        <p:spPr>
          <a:xfrm>
            <a:off x="33351" y="2862755"/>
            <a:ext cx="3018775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920" b="1" dirty="0">
                <a:solidFill>
                  <a:schemeClr val="bg1"/>
                </a:solidFill>
                <a:latin typeface="Bahnschrift" panose="020B0502040204020203" pitchFamily="34" charset="0"/>
              </a:rPr>
              <a:t>Análisis interno y externo</a:t>
            </a:r>
            <a:endParaRPr lang="es-ES" sz="1920" dirty="0">
              <a:latin typeface="Bahnschrift" panose="020B0502040204020203" pitchFamily="34" charset="0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28</a:t>
            </a:fld>
            <a:endParaRPr lang="en-US"/>
          </a:p>
        </p:txBody>
      </p:sp>
      <p:sp>
        <p:nvSpPr>
          <p:cNvPr id="19" name="TextBox 8"/>
          <p:cNvSpPr txBox="1"/>
          <p:nvPr/>
        </p:nvSpPr>
        <p:spPr>
          <a:xfrm rot="21600000">
            <a:off x="3795580" y="266018"/>
            <a:ext cx="4913180" cy="696088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rgbClr val="464646"/>
                </a:solidFill>
                <a:latin typeface="Karla" charset="0"/>
              </a:defRPr>
            </a:lvl1pPr>
          </a:lstStyle>
          <a:p>
            <a:pPr algn="just">
              <a:spcBef>
                <a:spcPts val="360"/>
              </a:spcBef>
              <a:spcAft>
                <a:spcPts val="360"/>
              </a:spcAft>
            </a:pPr>
            <a:r>
              <a:rPr lang="es-ES" sz="1500" b="1" dirty="0">
                <a:solidFill>
                  <a:srgbClr val="3E6F53"/>
                </a:solidFill>
                <a:latin typeface="+mj-lt"/>
              </a:rPr>
              <a:t>CUESTIONES SOCIOCULTURALES </a:t>
            </a:r>
          </a:p>
          <a:p>
            <a:pPr algn="just">
              <a:spcBef>
                <a:spcPts val="360"/>
              </a:spcBef>
              <a:spcAft>
                <a:spcPts val="360"/>
              </a:spcAft>
            </a:pPr>
            <a:r>
              <a:rPr lang="es-ES" dirty="0">
                <a:latin typeface="Bahnschrift Light" panose="020B0502040204020203" pitchFamily="34" charset="0"/>
              </a:rPr>
              <a:t>Desde el Hotel </a:t>
            </a:r>
            <a:r>
              <a:rPr lang="es-ES" dirty="0" err="1">
                <a:latin typeface="Bahnschrift Light" panose="020B0502040204020203" pitchFamily="34" charset="0"/>
              </a:rPr>
              <a:t>Canzana</a:t>
            </a:r>
            <a:r>
              <a:rPr lang="es-ES" dirty="0">
                <a:latin typeface="Bahnschrift Light" panose="020B0502040204020203" pitchFamily="34" charset="0"/>
              </a:rPr>
              <a:t> realizamos las siguientes acciones para impactar positivamente en el entorno sociocultural de la organización.</a:t>
            </a:r>
          </a:p>
          <a:p>
            <a:pPr algn="just">
              <a:spcBef>
                <a:spcPts val="360"/>
              </a:spcBef>
              <a:spcAft>
                <a:spcPts val="360"/>
              </a:spcAft>
            </a:pPr>
            <a:endParaRPr lang="es-ES" sz="300" dirty="0">
              <a:latin typeface="Bahnschrift Light" panose="020B0502040204020203" pitchFamily="34" charset="0"/>
            </a:endParaRPr>
          </a:p>
          <a:p>
            <a:pPr algn="just">
              <a:spcBef>
                <a:spcPts val="360"/>
              </a:spcBef>
              <a:spcAft>
                <a:spcPts val="360"/>
              </a:spcAft>
            </a:pPr>
            <a:r>
              <a:rPr lang="es-ES" sz="1400" b="1" dirty="0">
                <a:solidFill>
                  <a:srgbClr val="3E6F53"/>
                </a:solidFill>
                <a:latin typeface="+mj-lt"/>
              </a:rPr>
              <a:t>Salud y seguridad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464646"/>
                </a:solidFill>
                <a:latin typeface="Bahnschrift Light" panose="020B0502040204020203" pitchFamily="34" charset="0"/>
              </a:rPr>
              <a:t>Protegemos los derechos humanos y abogar contra el abuso, el descuido o el maltrato en cualquier forma. </a:t>
            </a:r>
            <a:endParaRPr lang="es-ES" dirty="0">
              <a:solidFill>
                <a:schemeClr val="tx1">
                  <a:lumMod val="75000"/>
                  <a:lumOff val="25000"/>
                </a:schemeClr>
              </a:solidFill>
              <a:latin typeface="Bahnschrift Light" panose="020B0502040204020203" pitchFamily="34" charset="0"/>
            </a:endParaRPr>
          </a:p>
          <a:p>
            <a:pPr marL="17145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Bahnschrift Light" panose="020B0502040204020203" pitchFamily="34" charset="0"/>
                <a:sym typeface="Arial"/>
              </a:rPr>
              <a:t>Brindamos información sobre los centros de salud y hospitales cercanos, así como teléfonos de emergencias, asegurando unas condiciones óptimas de salud laboral.</a:t>
            </a:r>
          </a:p>
          <a:p>
            <a:pPr marL="17145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Disponemos de equipos de seguridad para emergencias como extintores y alarmas.</a:t>
            </a:r>
          </a:p>
          <a:p>
            <a:pPr marL="17145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El hotel contamos con diferentes entradas que cuentan con las garantías de accesibilidad universal.</a:t>
            </a:r>
          </a:p>
          <a:p>
            <a:pPr marL="17145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s-ES" dirty="0">
              <a:latin typeface="+mn-lt"/>
              <a:sym typeface="Arial"/>
            </a:endParaRPr>
          </a:p>
          <a:p>
            <a:pPr algn="just">
              <a:spcBef>
                <a:spcPts val="360"/>
              </a:spcBef>
              <a:spcAft>
                <a:spcPts val="360"/>
              </a:spcAft>
            </a:pPr>
            <a:r>
              <a:rPr lang="es-ES" sz="1400" b="1" dirty="0">
                <a:solidFill>
                  <a:srgbClr val="3E6F53"/>
                </a:solidFill>
                <a:latin typeface="Bahnschrift" panose="020B0502040204020203" pitchFamily="34" charset="0"/>
              </a:rPr>
              <a:t>Evaluación social de proveedores</a:t>
            </a:r>
          </a:p>
          <a:p>
            <a:pPr marL="17145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+mn-lt"/>
                <a:cs typeface="Times New Roman" panose="02020603050405020304" pitchFamily="18" charset="0"/>
              </a:rPr>
              <a:t>Contamos con proveedores eficientes y productores locales.</a:t>
            </a:r>
          </a:p>
          <a:p>
            <a:pPr marL="17145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+mn-lt"/>
                <a:cs typeface="Times New Roman" panose="02020603050405020304" pitchFamily="18" charset="0"/>
              </a:rPr>
              <a:t>Contamos con un huerto ecológico.</a:t>
            </a:r>
          </a:p>
          <a:p>
            <a:pPr marL="17145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+mn-lt"/>
                <a:cs typeface="Times New Roman" panose="02020603050405020304" pitchFamily="18" charset="0"/>
              </a:rPr>
              <a:t>Utilizamos proveedores locales en carnes, verduras y hortalizas, y contamos con algún producto característico de la zona como la cerveza Salas Artesana y quesos de denominación de origen.</a:t>
            </a: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s-ES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endParaRPr lang="es-ES" dirty="0">
              <a:latin typeface="Bahnschrift Light" panose="020B0502040204020203" pitchFamily="34" charset="0"/>
              <a:sym typeface="Arial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endParaRPr lang="es-ES" dirty="0">
              <a:latin typeface="Bahnschrift Light" panose="020B0502040204020203" pitchFamily="34" charset="0"/>
              <a:sym typeface="Arial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endParaRPr lang="es-ES" dirty="0">
              <a:latin typeface="Bahnschrift Light" panose="020B0502040204020203" pitchFamily="34" charset="0"/>
              <a:sym typeface="Arial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ES" sz="1200" dirty="0">
              <a:solidFill>
                <a:srgbClr val="464646"/>
              </a:solidFill>
              <a:latin typeface="Bahnschrift Light" panose="020B0502040204020203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ES" sz="1200" dirty="0">
              <a:solidFill>
                <a:srgbClr val="464646"/>
              </a:solidFill>
              <a:latin typeface="Bahnschrift Light" panose="020B0502040204020203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ES" dirty="0">
              <a:latin typeface="Bahnschrift Light" panose="020B0502040204020203" pitchFamily="34" charset="0"/>
              <a:sym typeface="Arial"/>
            </a:endParaRPr>
          </a:p>
        </p:txBody>
      </p:sp>
      <p:grpSp>
        <p:nvGrpSpPr>
          <p:cNvPr id="20" name="Grupo 19"/>
          <p:cNvGrpSpPr/>
          <p:nvPr/>
        </p:nvGrpSpPr>
        <p:grpSpPr>
          <a:xfrm>
            <a:off x="3501985" y="1454883"/>
            <a:ext cx="240535" cy="240535"/>
            <a:chOff x="191117" y="3693803"/>
            <a:chExt cx="257175" cy="257175"/>
          </a:xfrm>
        </p:grpSpPr>
        <p:grpSp>
          <p:nvGrpSpPr>
            <p:cNvPr id="21" name="Group 28"/>
            <p:cNvGrpSpPr/>
            <p:nvPr/>
          </p:nvGrpSpPr>
          <p:grpSpPr>
            <a:xfrm rot="21600000">
              <a:off x="191117" y="3693803"/>
              <a:ext cx="257175" cy="257175"/>
              <a:chOff x="2935288" y="523875"/>
              <a:chExt cx="257175" cy="257175"/>
            </a:xfrm>
          </p:grpSpPr>
          <p:sp>
            <p:nvSpPr>
              <p:cNvPr id="24" name="Freeform 27"/>
              <p:cNvSpPr/>
              <p:nvPr/>
            </p:nvSpPr>
            <p:spPr>
              <a:xfrm>
                <a:off x="2935288" y="523875"/>
                <a:ext cx="257175" cy="25717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solidFill>
                <a:srgbClr val="175C56">
                  <a:alpha val="20000"/>
                </a:srgbClr>
              </a:solidFill>
            </p:spPr>
          </p:sp>
        </p:grpSp>
        <p:grpSp>
          <p:nvGrpSpPr>
            <p:cNvPr id="22" name="Group 30"/>
            <p:cNvGrpSpPr/>
            <p:nvPr/>
          </p:nvGrpSpPr>
          <p:grpSpPr>
            <a:xfrm rot="21600000">
              <a:off x="247848" y="3750534"/>
              <a:ext cx="143715" cy="143715"/>
              <a:chOff x="2992017" y="580605"/>
              <a:chExt cx="143715" cy="143715"/>
            </a:xfrm>
            <a:solidFill>
              <a:srgbClr val="3E6F53"/>
            </a:solidFill>
          </p:grpSpPr>
          <p:sp>
            <p:nvSpPr>
              <p:cNvPr id="23" name="Freeform 29"/>
              <p:cNvSpPr/>
              <p:nvPr/>
            </p:nvSpPr>
            <p:spPr>
              <a:xfrm>
                <a:off x="2992017" y="580605"/>
                <a:ext cx="143715" cy="14371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grpFill/>
            </p:spPr>
          </p:sp>
        </p:grpSp>
      </p:grpSp>
      <p:sp>
        <p:nvSpPr>
          <p:cNvPr id="40" name="Rectángulo 39"/>
          <p:cNvSpPr/>
          <p:nvPr/>
        </p:nvSpPr>
        <p:spPr>
          <a:xfrm>
            <a:off x="872520" y="3443836"/>
            <a:ext cx="13404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 dirty="0">
                <a:solidFill>
                  <a:srgbClr val="E6E6E6"/>
                </a:solidFill>
                <a:latin typeface="Bahnschrift" panose="020B0502040204020203" pitchFamily="34" charset="0"/>
              </a:rPr>
              <a:t>ODS relacionados:</a:t>
            </a:r>
          </a:p>
        </p:txBody>
      </p:sp>
      <p:grpSp>
        <p:nvGrpSpPr>
          <p:cNvPr id="26" name="Grupo 25"/>
          <p:cNvGrpSpPr/>
          <p:nvPr/>
        </p:nvGrpSpPr>
        <p:grpSpPr>
          <a:xfrm>
            <a:off x="3502969" y="3897587"/>
            <a:ext cx="240535" cy="240535"/>
            <a:chOff x="191117" y="3693803"/>
            <a:chExt cx="257175" cy="257175"/>
          </a:xfrm>
        </p:grpSpPr>
        <p:grpSp>
          <p:nvGrpSpPr>
            <p:cNvPr id="27" name="Group 28"/>
            <p:cNvGrpSpPr/>
            <p:nvPr/>
          </p:nvGrpSpPr>
          <p:grpSpPr>
            <a:xfrm rot="21600000">
              <a:off x="191117" y="3693803"/>
              <a:ext cx="257175" cy="257175"/>
              <a:chOff x="2935288" y="523875"/>
              <a:chExt cx="257175" cy="257175"/>
            </a:xfrm>
          </p:grpSpPr>
          <p:sp>
            <p:nvSpPr>
              <p:cNvPr id="30" name="Freeform 27"/>
              <p:cNvSpPr/>
              <p:nvPr/>
            </p:nvSpPr>
            <p:spPr>
              <a:xfrm>
                <a:off x="2935288" y="523875"/>
                <a:ext cx="257175" cy="25717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solidFill>
                <a:srgbClr val="175C56">
                  <a:alpha val="20000"/>
                </a:srgbClr>
              </a:solidFill>
            </p:spPr>
          </p:sp>
        </p:grpSp>
        <p:grpSp>
          <p:nvGrpSpPr>
            <p:cNvPr id="28" name="Group 30"/>
            <p:cNvGrpSpPr/>
            <p:nvPr/>
          </p:nvGrpSpPr>
          <p:grpSpPr>
            <a:xfrm rot="21600000">
              <a:off x="247848" y="3750534"/>
              <a:ext cx="143715" cy="143715"/>
              <a:chOff x="2992017" y="580605"/>
              <a:chExt cx="143715" cy="143715"/>
            </a:xfrm>
            <a:solidFill>
              <a:srgbClr val="3E6F53"/>
            </a:solidFill>
          </p:grpSpPr>
          <p:sp>
            <p:nvSpPr>
              <p:cNvPr id="29" name="Freeform 29"/>
              <p:cNvSpPr/>
              <p:nvPr/>
            </p:nvSpPr>
            <p:spPr>
              <a:xfrm>
                <a:off x="2992017" y="580605"/>
                <a:ext cx="143715" cy="14371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grpFill/>
            </p:spPr>
          </p:sp>
        </p:grpSp>
      </p:grpSp>
      <p:pic>
        <p:nvPicPr>
          <p:cNvPr id="5122" name="Picture 2" descr="Objetivo de Desarrollo Sostenible 3 - Wikipedia, la enciclopedia libre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36" y="3746459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Objetivo de Desarrollo Sostenible 8 - Wikipedia, la enciclopedia libre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998" y="3751067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FA2EF7C-D63B-6E5F-25B3-D598DE86FB1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9" y="6161875"/>
            <a:ext cx="657042" cy="657892"/>
          </a:xfrm>
          <a:prstGeom prst="rect">
            <a:avLst/>
          </a:prstGeom>
        </p:spPr>
      </p:pic>
      <p:pic>
        <p:nvPicPr>
          <p:cNvPr id="13" name="Imagen 12" descr="Un jardín con una montaña al fondo&#10;&#10;Descripción generada automáticamente con confianza baja">
            <a:extLst>
              <a:ext uri="{FF2B5EF4-FFF2-40B4-BE49-F238E27FC236}">
                <a16:creationId xmlns:a16="http://schemas.microsoft.com/office/drawing/2014/main" id="{CA7140BA-320A-1BC6-6BF6-29A503BFAD1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043" y="5461774"/>
            <a:ext cx="1636383" cy="122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743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1" y="-34289"/>
            <a:ext cx="3249642" cy="6180763"/>
            <a:chOff x="-62946" y="-28575"/>
            <a:chExt cx="2770981" cy="5743575"/>
          </a:xfrm>
          <a:solidFill>
            <a:srgbClr val="3E6F53"/>
          </a:solidFill>
        </p:grpSpPr>
        <p:sp>
          <p:nvSpPr>
            <p:cNvPr id="2" name="Freeform 2"/>
            <p:cNvSpPr/>
            <p:nvPr/>
          </p:nvSpPr>
          <p:spPr>
            <a:xfrm>
              <a:off x="-62946" y="-28575"/>
              <a:ext cx="2770981" cy="574357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TextBox 6"/>
          <p:cNvSpPr txBox="1"/>
          <p:nvPr/>
        </p:nvSpPr>
        <p:spPr>
          <a:xfrm rot="21600000">
            <a:off x="114550" y="172964"/>
            <a:ext cx="3157220" cy="1188720"/>
          </a:xfrm>
          <a:prstGeom prst="rect">
            <a:avLst/>
          </a:prstGeom>
        </p:spPr>
        <p:txBody>
          <a:bodyPr lIns="0" tIns="64800" rIns="0" bIns="0" rtlCol="0" anchor="t"/>
          <a:lstStyle/>
          <a:p>
            <a:pPr>
              <a:lnSpc>
                <a:spcPts val="4680"/>
              </a:lnSpc>
            </a:pPr>
            <a:r>
              <a:rPr lang="es-ES" sz="3360" b="1" dirty="0">
                <a:solidFill>
                  <a:schemeClr val="bg1"/>
                </a:solidFill>
                <a:latin typeface="Bahnschrift" panose="020B0502040204020203" pitchFamily="34" charset="0"/>
              </a:rPr>
              <a:t>03</a:t>
            </a:r>
            <a:r>
              <a:rPr lang="es-ES" sz="2880" b="1" dirty="0">
                <a:solidFill>
                  <a:schemeClr val="bg1"/>
                </a:solidFill>
                <a:latin typeface="Bahnschrift" panose="020B0502040204020203" pitchFamily="34" charset="0"/>
              </a:rPr>
              <a:t>. </a:t>
            </a:r>
          </a:p>
          <a:p>
            <a:pPr>
              <a:lnSpc>
                <a:spcPts val="4680"/>
              </a:lnSpc>
            </a:pPr>
            <a:r>
              <a:rPr lang="es-ES" sz="3360" b="1" dirty="0">
                <a:solidFill>
                  <a:schemeClr val="bg1"/>
                </a:solidFill>
                <a:latin typeface="Bahnschrift" panose="020B0502040204020203" pitchFamily="34" charset="0"/>
              </a:rPr>
              <a:t>Diagnóstico, identificación y priorización 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>
            <a:solidFill>
              <a:srgbClr val="3E6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60" dirty="0"/>
          </a:p>
        </p:txBody>
      </p:sp>
      <p:cxnSp>
        <p:nvCxnSpPr>
          <p:cNvPr id="10" name="Straight Connector 18"/>
          <p:cNvCxnSpPr/>
          <p:nvPr/>
        </p:nvCxnSpPr>
        <p:spPr>
          <a:xfrm flipH="1">
            <a:off x="3622253" y="2"/>
            <a:ext cx="1" cy="6871111"/>
          </a:xfrm>
          <a:prstGeom prst="line">
            <a:avLst/>
          </a:prstGeom>
          <a:ln w="37719" cap="rnd">
            <a:solidFill>
              <a:srgbClr val="3E6F5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ángulo 7"/>
          <p:cNvSpPr/>
          <p:nvPr/>
        </p:nvSpPr>
        <p:spPr>
          <a:xfrm>
            <a:off x="33351" y="2862755"/>
            <a:ext cx="3018775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920" b="1" dirty="0">
                <a:solidFill>
                  <a:schemeClr val="bg1"/>
                </a:solidFill>
                <a:latin typeface="Bahnschrift" panose="020B0502040204020203" pitchFamily="34" charset="0"/>
              </a:rPr>
              <a:t>Análisis interno y externo</a:t>
            </a:r>
            <a:endParaRPr lang="es-ES" sz="1920" dirty="0">
              <a:latin typeface="Bahnschrift" panose="020B0502040204020203" pitchFamily="34" charset="0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29</a:t>
            </a:fld>
            <a:endParaRPr lang="en-US"/>
          </a:p>
        </p:txBody>
      </p:sp>
      <p:sp>
        <p:nvSpPr>
          <p:cNvPr id="19" name="TextBox 8"/>
          <p:cNvSpPr txBox="1"/>
          <p:nvPr/>
        </p:nvSpPr>
        <p:spPr>
          <a:xfrm rot="21600000">
            <a:off x="3865577" y="476184"/>
            <a:ext cx="4913180" cy="371127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rgbClr val="464646"/>
                </a:solidFill>
                <a:latin typeface="Karla" charset="0"/>
              </a:defRPr>
            </a:lvl1pPr>
          </a:lstStyle>
          <a:p>
            <a:pPr algn="just">
              <a:spcBef>
                <a:spcPts val="360"/>
              </a:spcBef>
              <a:spcAft>
                <a:spcPts val="360"/>
              </a:spcAft>
            </a:pPr>
            <a:r>
              <a:rPr lang="es-ES" sz="1500" b="1" dirty="0">
                <a:solidFill>
                  <a:srgbClr val="3E6F53"/>
                </a:solidFill>
                <a:latin typeface="+mj-lt"/>
              </a:rPr>
              <a:t>CUESTIONES ECONÓMICAS</a:t>
            </a:r>
          </a:p>
          <a:p>
            <a:pPr algn="just">
              <a:spcBef>
                <a:spcPts val="360"/>
              </a:spcBef>
              <a:spcAft>
                <a:spcPts val="360"/>
              </a:spcAft>
            </a:pPr>
            <a:r>
              <a:rPr lang="es-ES" sz="1300" dirty="0">
                <a:latin typeface="+mn-lt"/>
              </a:rPr>
              <a:t>Desde el </a:t>
            </a:r>
            <a:r>
              <a:rPr lang="es-ES" sz="1300" dirty="0" smtClean="0">
                <a:latin typeface="+mn-lt"/>
              </a:rPr>
              <a:t>Hotel Canzana </a:t>
            </a:r>
            <a:r>
              <a:rPr lang="es-ES" sz="1300" dirty="0">
                <a:latin typeface="+mn-lt"/>
              </a:rPr>
              <a:t>realizamos las siguientes acciones para impactar positivamente en el entorno económico de la organización.</a:t>
            </a:r>
          </a:p>
          <a:p>
            <a:pPr algn="just">
              <a:spcBef>
                <a:spcPts val="360"/>
              </a:spcBef>
              <a:spcAft>
                <a:spcPts val="360"/>
              </a:spcAft>
            </a:pPr>
            <a:endParaRPr lang="es-ES" sz="100" dirty="0">
              <a:latin typeface="+mj-lt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s-ES" sz="1400" b="1" dirty="0">
                <a:solidFill>
                  <a:srgbClr val="3E6F53"/>
                </a:solidFill>
                <a:latin typeface="Bahnschrift" panose="020B0502040204020203" pitchFamily="34" charset="0"/>
              </a:rPr>
              <a:t>Anticorrupción</a:t>
            </a:r>
            <a:endParaRPr lang="es-ES" sz="1400" dirty="0">
              <a:solidFill>
                <a:schemeClr val="tx1"/>
              </a:solidFill>
              <a:latin typeface="Bahnschrift Light" panose="020B0502040204020203" pitchFamily="34" charset="0"/>
            </a:endParaRPr>
          </a:p>
          <a:p>
            <a:pPr marL="17145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Bahnschrift Light" panose="020B0502040204020203" pitchFamily="34" charset="0"/>
              </a:rPr>
              <a:t>Se cumple con el Reglamento Europeo de Protección de Datos de Carácter Personal.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endParaRPr lang="es-ES" sz="600" b="1" dirty="0">
              <a:solidFill>
                <a:srgbClr val="3E6F53"/>
              </a:solidFill>
              <a:latin typeface="+mj-lt"/>
              <a:sym typeface="+mn-ea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s-ES" sz="1400" b="1" dirty="0">
                <a:solidFill>
                  <a:srgbClr val="3E6F53"/>
                </a:solidFill>
                <a:latin typeface="Bahnschrift" panose="020B0502040204020203" pitchFamily="34" charset="0"/>
                <a:sym typeface="+mn-ea"/>
              </a:rPr>
              <a:t>Competencia desleal </a:t>
            </a:r>
            <a:endParaRPr lang="es-ES" sz="1400" b="1" dirty="0">
              <a:solidFill>
                <a:srgbClr val="3E6F53"/>
              </a:solidFill>
              <a:latin typeface="Bahnschrift" panose="020B0502040204020203" pitchFamily="34" charset="0"/>
            </a:endParaRPr>
          </a:p>
          <a:p>
            <a:pPr marL="17145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dirty="0">
                <a:ln/>
                <a:latin typeface="Bahnschrift Light" panose="020B0502040204020203" pitchFamily="34" charset="0"/>
              </a:rPr>
              <a:t>Toda la información sobre el establecimiento y servicios se comunica de acuerdo a criterios éticos y de forma veraz. Los clientes pueden realizar las reservas en tiempo real, de acuerdo a unas tarifas públicas y facilitadas a través de diferentes canales. No realizamos prácticas de comunicación que puedan incurrir en publicidad engañosa o poco ética.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endParaRPr lang="es-ES" sz="600" dirty="0">
              <a:ln/>
              <a:latin typeface="Bahnschrift Light" panose="020B0502040204020203" pitchFamily="34" charset="0"/>
            </a:endParaRPr>
          </a:p>
        </p:txBody>
      </p:sp>
      <p:grpSp>
        <p:nvGrpSpPr>
          <p:cNvPr id="20" name="Grupo 19"/>
          <p:cNvGrpSpPr/>
          <p:nvPr/>
        </p:nvGrpSpPr>
        <p:grpSpPr>
          <a:xfrm>
            <a:off x="3498200" y="1636584"/>
            <a:ext cx="240535" cy="240535"/>
            <a:chOff x="191117" y="3693803"/>
            <a:chExt cx="257175" cy="257175"/>
          </a:xfrm>
        </p:grpSpPr>
        <p:grpSp>
          <p:nvGrpSpPr>
            <p:cNvPr id="21" name="Group 28"/>
            <p:cNvGrpSpPr/>
            <p:nvPr/>
          </p:nvGrpSpPr>
          <p:grpSpPr>
            <a:xfrm rot="21600000">
              <a:off x="191117" y="3693803"/>
              <a:ext cx="257175" cy="257175"/>
              <a:chOff x="2935288" y="523875"/>
              <a:chExt cx="257175" cy="257175"/>
            </a:xfrm>
          </p:grpSpPr>
          <p:sp>
            <p:nvSpPr>
              <p:cNvPr id="24" name="Freeform 27"/>
              <p:cNvSpPr/>
              <p:nvPr/>
            </p:nvSpPr>
            <p:spPr>
              <a:xfrm>
                <a:off x="2935288" y="523875"/>
                <a:ext cx="257175" cy="25717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solidFill>
                <a:srgbClr val="175C56">
                  <a:alpha val="20000"/>
                </a:srgbClr>
              </a:solidFill>
            </p:spPr>
          </p:sp>
        </p:grpSp>
        <p:grpSp>
          <p:nvGrpSpPr>
            <p:cNvPr id="22" name="Group 30"/>
            <p:cNvGrpSpPr/>
            <p:nvPr/>
          </p:nvGrpSpPr>
          <p:grpSpPr>
            <a:xfrm rot="21600000">
              <a:off x="247848" y="3750534"/>
              <a:ext cx="143715" cy="143715"/>
              <a:chOff x="2992017" y="580605"/>
              <a:chExt cx="143715" cy="143715"/>
            </a:xfrm>
            <a:solidFill>
              <a:srgbClr val="3E6F53"/>
            </a:solidFill>
          </p:grpSpPr>
          <p:sp>
            <p:nvSpPr>
              <p:cNvPr id="23" name="Freeform 29"/>
              <p:cNvSpPr/>
              <p:nvPr/>
            </p:nvSpPr>
            <p:spPr>
              <a:xfrm>
                <a:off x="2992017" y="580605"/>
                <a:ext cx="143715" cy="14371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grpFill/>
            </p:spPr>
          </p:sp>
        </p:grpSp>
      </p:grpSp>
      <p:sp>
        <p:nvSpPr>
          <p:cNvPr id="40" name="Rectángulo 39"/>
          <p:cNvSpPr/>
          <p:nvPr/>
        </p:nvSpPr>
        <p:spPr>
          <a:xfrm>
            <a:off x="872520" y="3443836"/>
            <a:ext cx="13404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 dirty="0">
                <a:solidFill>
                  <a:srgbClr val="E6E6E6"/>
                </a:solidFill>
                <a:latin typeface="Bahnschrift" panose="020B0502040204020203" pitchFamily="34" charset="0"/>
              </a:rPr>
              <a:t>ODS relacionados:</a:t>
            </a:r>
          </a:p>
        </p:txBody>
      </p:sp>
      <p:grpSp>
        <p:nvGrpSpPr>
          <p:cNvPr id="42" name="Grupo 41"/>
          <p:cNvGrpSpPr/>
          <p:nvPr/>
        </p:nvGrpSpPr>
        <p:grpSpPr>
          <a:xfrm>
            <a:off x="3498200" y="2517337"/>
            <a:ext cx="240535" cy="240535"/>
            <a:chOff x="191117" y="3693803"/>
            <a:chExt cx="257175" cy="257175"/>
          </a:xfrm>
        </p:grpSpPr>
        <p:grpSp>
          <p:nvGrpSpPr>
            <p:cNvPr id="43" name="Group 28"/>
            <p:cNvGrpSpPr/>
            <p:nvPr/>
          </p:nvGrpSpPr>
          <p:grpSpPr>
            <a:xfrm rot="21600000">
              <a:off x="191117" y="3693803"/>
              <a:ext cx="257175" cy="257175"/>
              <a:chOff x="2935288" y="523875"/>
              <a:chExt cx="257175" cy="257175"/>
            </a:xfrm>
          </p:grpSpPr>
          <p:sp>
            <p:nvSpPr>
              <p:cNvPr id="46" name="Freeform 27"/>
              <p:cNvSpPr/>
              <p:nvPr/>
            </p:nvSpPr>
            <p:spPr>
              <a:xfrm>
                <a:off x="2935288" y="523875"/>
                <a:ext cx="257175" cy="25717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solidFill>
                <a:srgbClr val="175C56">
                  <a:alpha val="20000"/>
                </a:srgbClr>
              </a:solidFill>
            </p:spPr>
          </p:sp>
        </p:grpSp>
        <p:grpSp>
          <p:nvGrpSpPr>
            <p:cNvPr id="44" name="Group 30"/>
            <p:cNvGrpSpPr/>
            <p:nvPr/>
          </p:nvGrpSpPr>
          <p:grpSpPr>
            <a:xfrm rot="21600000">
              <a:off x="247848" y="3750534"/>
              <a:ext cx="143715" cy="143715"/>
              <a:chOff x="2992017" y="580605"/>
              <a:chExt cx="143715" cy="143715"/>
            </a:xfrm>
            <a:solidFill>
              <a:srgbClr val="3E6F53"/>
            </a:solidFill>
          </p:grpSpPr>
          <p:sp>
            <p:nvSpPr>
              <p:cNvPr id="45" name="Freeform 29"/>
              <p:cNvSpPr/>
              <p:nvPr/>
            </p:nvSpPr>
            <p:spPr>
              <a:xfrm>
                <a:off x="2992017" y="580605"/>
                <a:ext cx="143715" cy="14371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grpFill/>
            </p:spPr>
          </p:sp>
        </p:grpSp>
      </p:grpSp>
      <p:pic>
        <p:nvPicPr>
          <p:cNvPr id="31" name="Picture 2" descr="Objetivo de Desarrollo Sostenible 16 - Wikipedia, la enciclopedia libr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96" y="3818202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s://www.un.org/sustainabledevelopment/es/wp-content/uploads/sites/3/2019/10/S_SDG_PRINT-17-150x15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019" y="3818204"/>
            <a:ext cx="738505" cy="73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4B24A15-1DF1-32DC-D206-E1FCA49D376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9" y="6161875"/>
            <a:ext cx="657042" cy="657892"/>
          </a:xfrm>
          <a:prstGeom prst="rect">
            <a:avLst/>
          </a:prstGeom>
        </p:spPr>
      </p:pic>
      <p:pic>
        <p:nvPicPr>
          <p:cNvPr id="9" name="Imagen 8" descr="Muebles en una sala&#10;&#10;Descripción generada automáticamente con confianza media">
            <a:extLst>
              <a:ext uri="{FF2B5EF4-FFF2-40B4-BE49-F238E27FC236}">
                <a16:creationId xmlns:a16="http://schemas.microsoft.com/office/drawing/2014/main" id="{4C2F8233-7DB3-7CA2-4CC8-4F651A9FA69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955" y="4205917"/>
            <a:ext cx="2610035" cy="1957526"/>
          </a:xfrm>
          <a:prstGeom prst="rect">
            <a:avLst/>
          </a:prstGeom>
        </p:spPr>
      </p:pic>
      <p:pic>
        <p:nvPicPr>
          <p:cNvPr id="11" name="Imagen 10" descr="Imagen que contiene interior, edificio, vivo, parado&#10;&#10;Descripción generada automáticamente">
            <a:extLst>
              <a:ext uri="{FF2B5EF4-FFF2-40B4-BE49-F238E27FC236}">
                <a16:creationId xmlns:a16="http://schemas.microsoft.com/office/drawing/2014/main" id="{FE0A839B-887F-73CB-709F-AA14BD06845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370" y="4223672"/>
            <a:ext cx="1455417" cy="194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04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"/>
          <p:cNvSpPr/>
          <p:nvPr/>
        </p:nvSpPr>
        <p:spPr>
          <a:xfrm>
            <a:off x="5952173" y="0"/>
            <a:ext cx="3191827" cy="3434716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5E5E5"/>
          </a:solidFill>
          <a:ln>
            <a:noFill/>
          </a:ln>
        </p:spPr>
      </p:sp>
      <p:sp>
        <p:nvSpPr>
          <p:cNvPr id="106" name="Google Shape;106;p2"/>
          <p:cNvSpPr/>
          <p:nvPr/>
        </p:nvSpPr>
        <p:spPr>
          <a:xfrm>
            <a:off x="0" y="-5716"/>
            <a:ext cx="6949361" cy="6858000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E6F53"/>
          </a:solidFill>
          <a:ln>
            <a:noFill/>
          </a:ln>
        </p:spPr>
      </p:sp>
      <p:sp>
        <p:nvSpPr>
          <p:cNvPr id="107" name="Google Shape;107;p2"/>
          <p:cNvSpPr txBox="1"/>
          <p:nvPr/>
        </p:nvSpPr>
        <p:spPr>
          <a:xfrm>
            <a:off x="521016" y="463505"/>
            <a:ext cx="3795780" cy="58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4800" rIns="0" bIns="0" anchor="t" anchorCtr="0">
            <a:noAutofit/>
          </a:bodyPr>
          <a:lstStyle/>
          <a:p>
            <a:pPr defTabSz="1097280">
              <a:buClr>
                <a:srgbClr val="000000"/>
              </a:buClr>
            </a:pPr>
            <a:r>
              <a:rPr lang="es-ES" sz="4680" b="1" kern="0" dirty="0">
                <a:solidFill>
                  <a:srgbClr val="FFFFFF"/>
                </a:solidFill>
                <a:latin typeface="Bahnschrift"/>
                <a:cs typeface="Arial"/>
                <a:sym typeface="Arial"/>
              </a:rPr>
              <a:t>Contenidos</a:t>
            </a:r>
            <a:endParaRPr sz="4680" b="1" kern="0" dirty="0">
              <a:solidFill>
                <a:srgbClr val="FFFFFF"/>
              </a:solidFill>
              <a:latin typeface="Bahnschrift"/>
              <a:cs typeface="Arial"/>
              <a:sym typeface="Arial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1348807" y="1606423"/>
            <a:ext cx="5478996" cy="512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0" rIns="0" bIns="0" anchor="t" anchorCtr="0">
            <a:noAutofit/>
          </a:bodyPr>
          <a:lstStyle/>
          <a:p>
            <a:pPr defTabSz="1097280">
              <a:lnSpc>
                <a:spcPct val="230000"/>
              </a:lnSpc>
              <a:buClr>
                <a:srgbClr val="000000"/>
              </a:buClr>
            </a:pPr>
            <a:r>
              <a:rPr lang="es-ES" kern="0" dirty="0">
                <a:solidFill>
                  <a:srgbClr val="FFFFFF"/>
                </a:solidFill>
                <a:latin typeface="Bahnschrift Light"/>
                <a:cs typeface="Arial"/>
                <a:sym typeface="Arial"/>
              </a:rPr>
              <a:t>Presentación de la organización </a:t>
            </a:r>
            <a:endParaRPr sz="1680" kern="0" dirty="0">
              <a:solidFill>
                <a:srgbClr val="000000"/>
              </a:solidFill>
              <a:latin typeface="Bahnschrift Light"/>
              <a:cs typeface="Arial"/>
              <a:sym typeface="Arial"/>
            </a:endParaRPr>
          </a:p>
          <a:p>
            <a:pPr defTabSz="1097280">
              <a:lnSpc>
                <a:spcPct val="230000"/>
              </a:lnSpc>
              <a:buClr>
                <a:srgbClr val="000000"/>
              </a:buClr>
            </a:pPr>
            <a:r>
              <a:rPr lang="es-ES" kern="0" dirty="0">
                <a:solidFill>
                  <a:srgbClr val="FFFFFF"/>
                </a:solidFill>
                <a:latin typeface="Bahnschrift Light"/>
                <a:cs typeface="Arial"/>
                <a:sym typeface="Arial"/>
              </a:rPr>
              <a:t>Política y compromisos de sostenibilidad </a:t>
            </a:r>
            <a:endParaRPr sz="1680" kern="0" dirty="0">
              <a:solidFill>
                <a:srgbClr val="000000"/>
              </a:solidFill>
              <a:latin typeface="Bahnschrift Light"/>
              <a:cs typeface="Arial"/>
              <a:sym typeface="Arial"/>
            </a:endParaRPr>
          </a:p>
          <a:p>
            <a:pPr defTabSz="1097280">
              <a:lnSpc>
                <a:spcPct val="230000"/>
              </a:lnSpc>
              <a:buClr>
                <a:srgbClr val="000000"/>
              </a:buClr>
            </a:pPr>
            <a:r>
              <a:rPr lang="es-ES" kern="0" dirty="0">
                <a:solidFill>
                  <a:srgbClr val="FFFFFF"/>
                </a:solidFill>
                <a:latin typeface="Bahnschrift Light"/>
                <a:cs typeface="Arial"/>
                <a:sym typeface="Arial"/>
              </a:rPr>
              <a:t>Identificación y priorización </a:t>
            </a:r>
            <a:endParaRPr kern="0" dirty="0">
              <a:solidFill>
                <a:srgbClr val="FFFFFF"/>
              </a:solidFill>
              <a:latin typeface="Bahnschrift Light"/>
              <a:cs typeface="Arial"/>
              <a:sym typeface="Arial"/>
            </a:endParaRPr>
          </a:p>
          <a:p>
            <a:pPr defTabSz="1097280">
              <a:lnSpc>
                <a:spcPct val="230000"/>
              </a:lnSpc>
              <a:buClr>
                <a:srgbClr val="000000"/>
              </a:buClr>
            </a:pPr>
            <a:r>
              <a:rPr lang="es-ES" kern="0" dirty="0">
                <a:solidFill>
                  <a:srgbClr val="FFFFFF"/>
                </a:solidFill>
                <a:latin typeface="Bahnschrift Light"/>
                <a:cs typeface="Arial"/>
                <a:sym typeface="Arial"/>
              </a:rPr>
              <a:t>Plan de sostenibilidad </a:t>
            </a:r>
            <a:endParaRPr sz="1680" kern="0" dirty="0">
              <a:solidFill>
                <a:srgbClr val="000000"/>
              </a:solidFill>
              <a:latin typeface="Bahnschrift Light"/>
              <a:cs typeface="Arial"/>
              <a:sym typeface="Arial"/>
            </a:endParaRPr>
          </a:p>
          <a:p>
            <a:pPr defTabSz="1097280">
              <a:lnSpc>
                <a:spcPct val="200000"/>
              </a:lnSpc>
              <a:buClr>
                <a:srgbClr val="000000"/>
              </a:buClr>
            </a:pPr>
            <a:r>
              <a:rPr lang="es-ES" kern="0" dirty="0">
                <a:solidFill>
                  <a:srgbClr val="FFFFFF"/>
                </a:solidFill>
                <a:latin typeface="Bahnschrift Light"/>
                <a:cs typeface="Arial"/>
                <a:sym typeface="Arial"/>
              </a:rPr>
              <a:t>Seguimiento, control y mejora </a:t>
            </a:r>
            <a:endParaRPr sz="1680" kern="0" dirty="0">
              <a:solidFill>
                <a:srgbClr val="000000"/>
              </a:solidFill>
              <a:latin typeface="Bahnschrift Light"/>
              <a:cs typeface="Arial"/>
              <a:sym typeface="Arial"/>
            </a:endParaRPr>
          </a:p>
          <a:p>
            <a:pPr defTabSz="1097280">
              <a:lnSpc>
                <a:spcPct val="200000"/>
              </a:lnSpc>
              <a:buClr>
                <a:srgbClr val="000000"/>
              </a:buClr>
            </a:pPr>
            <a:r>
              <a:rPr lang="es-ES" kern="0" dirty="0">
                <a:solidFill>
                  <a:srgbClr val="FFFFFF"/>
                </a:solidFill>
                <a:latin typeface="Bahnschrift Light"/>
                <a:cs typeface="Arial"/>
                <a:sym typeface="Arial"/>
              </a:rPr>
              <a:t>Conclusiones</a:t>
            </a:r>
          </a:p>
          <a:p>
            <a:pPr defTabSz="1097280">
              <a:lnSpc>
                <a:spcPct val="200000"/>
              </a:lnSpc>
              <a:buClr>
                <a:srgbClr val="000000"/>
              </a:buClr>
            </a:pPr>
            <a:r>
              <a:rPr lang="es-ES" kern="0" dirty="0">
                <a:solidFill>
                  <a:srgbClr val="FFFFFF"/>
                </a:solidFill>
                <a:latin typeface="Bahnschrift Light"/>
                <a:cs typeface="Arial"/>
                <a:sym typeface="Arial"/>
              </a:rPr>
              <a:t>Comunicación</a:t>
            </a:r>
            <a:endParaRPr kern="0" dirty="0">
              <a:solidFill>
                <a:srgbClr val="FFFFFF"/>
              </a:solidFill>
              <a:latin typeface="Bahnschrift Light"/>
              <a:cs typeface="Arial"/>
              <a:sym typeface="Arial"/>
            </a:endParaRPr>
          </a:p>
        </p:txBody>
      </p:sp>
      <p:sp>
        <p:nvSpPr>
          <p:cNvPr id="109" name="Google Shape;109;p2"/>
          <p:cNvSpPr txBox="1"/>
          <p:nvPr/>
        </p:nvSpPr>
        <p:spPr>
          <a:xfrm>
            <a:off x="551497" y="1518513"/>
            <a:ext cx="79731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520" rIns="0" bIns="0" anchor="t" anchorCtr="0">
            <a:noAutofit/>
          </a:bodyPr>
          <a:lstStyle/>
          <a:p>
            <a:pPr defTabSz="1097280">
              <a:lnSpc>
                <a:spcPct val="120000"/>
              </a:lnSpc>
              <a:buClr>
                <a:srgbClr val="000000"/>
              </a:buClr>
            </a:pPr>
            <a:r>
              <a:rPr lang="es-ES" sz="3420" b="1" kern="0" dirty="0">
                <a:solidFill>
                  <a:srgbClr val="FFFFFF"/>
                </a:solidFill>
                <a:latin typeface="Bahnschrift"/>
                <a:cs typeface="Arial"/>
                <a:sym typeface="Arial"/>
              </a:rPr>
              <a:t>01</a:t>
            </a:r>
            <a:endParaRPr sz="1680" kern="0" dirty="0">
              <a:solidFill>
                <a:srgbClr val="000000"/>
              </a:solidFill>
              <a:latin typeface="Bahnschrift"/>
              <a:cs typeface="Arial"/>
              <a:sym typeface="Arial"/>
            </a:endParaRPr>
          </a:p>
          <a:p>
            <a:pPr defTabSz="1097280">
              <a:lnSpc>
                <a:spcPct val="120000"/>
              </a:lnSpc>
              <a:buClr>
                <a:srgbClr val="000000"/>
              </a:buClr>
            </a:pPr>
            <a:r>
              <a:rPr lang="es-ES" sz="3420" b="1" kern="0" dirty="0">
                <a:solidFill>
                  <a:srgbClr val="FFFFFF"/>
                </a:solidFill>
                <a:latin typeface="Bahnschrift"/>
                <a:cs typeface="Arial"/>
                <a:sym typeface="Arial"/>
              </a:rPr>
              <a:t>02</a:t>
            </a:r>
            <a:endParaRPr sz="1680" kern="0" dirty="0">
              <a:solidFill>
                <a:srgbClr val="000000"/>
              </a:solidFill>
              <a:latin typeface="Bahnschrift"/>
              <a:cs typeface="Arial"/>
              <a:sym typeface="Arial"/>
            </a:endParaRPr>
          </a:p>
          <a:p>
            <a:pPr defTabSz="1097280">
              <a:lnSpc>
                <a:spcPct val="120000"/>
              </a:lnSpc>
              <a:buClr>
                <a:srgbClr val="000000"/>
              </a:buClr>
            </a:pPr>
            <a:r>
              <a:rPr lang="es-ES" sz="3420" b="1" kern="0" dirty="0">
                <a:solidFill>
                  <a:srgbClr val="FFFFFF"/>
                </a:solidFill>
                <a:latin typeface="Bahnschrift"/>
                <a:cs typeface="Arial"/>
                <a:sym typeface="Arial"/>
              </a:rPr>
              <a:t>03</a:t>
            </a:r>
            <a:endParaRPr sz="1680" kern="0" dirty="0">
              <a:solidFill>
                <a:srgbClr val="000000"/>
              </a:solidFill>
              <a:latin typeface="Bahnschrift"/>
              <a:cs typeface="Arial"/>
              <a:sym typeface="Arial"/>
            </a:endParaRPr>
          </a:p>
          <a:p>
            <a:pPr defTabSz="1097280">
              <a:lnSpc>
                <a:spcPct val="120000"/>
              </a:lnSpc>
              <a:buClr>
                <a:srgbClr val="000000"/>
              </a:buClr>
            </a:pPr>
            <a:r>
              <a:rPr lang="es-ES" sz="3420" b="1" kern="0" dirty="0">
                <a:solidFill>
                  <a:srgbClr val="FFFFFF"/>
                </a:solidFill>
                <a:latin typeface="Bahnschrift"/>
                <a:cs typeface="Arial"/>
                <a:sym typeface="Arial"/>
              </a:rPr>
              <a:t>04</a:t>
            </a:r>
            <a:endParaRPr sz="1680" kern="0" dirty="0">
              <a:solidFill>
                <a:srgbClr val="000000"/>
              </a:solidFill>
              <a:latin typeface="Bahnschrift"/>
              <a:cs typeface="Arial"/>
              <a:sym typeface="Arial"/>
            </a:endParaRPr>
          </a:p>
          <a:p>
            <a:pPr defTabSz="1097280">
              <a:lnSpc>
                <a:spcPct val="120000"/>
              </a:lnSpc>
              <a:buClr>
                <a:srgbClr val="000000"/>
              </a:buClr>
            </a:pPr>
            <a:r>
              <a:rPr lang="es-ES" sz="3420" b="1" kern="0" dirty="0">
                <a:solidFill>
                  <a:srgbClr val="FFFFFF"/>
                </a:solidFill>
                <a:latin typeface="Bahnschrift"/>
                <a:cs typeface="Arial"/>
                <a:sym typeface="Arial"/>
              </a:rPr>
              <a:t>05</a:t>
            </a:r>
            <a:endParaRPr sz="1680" kern="0" dirty="0">
              <a:solidFill>
                <a:srgbClr val="000000"/>
              </a:solidFill>
              <a:latin typeface="Bahnschrift"/>
              <a:cs typeface="Arial"/>
              <a:sym typeface="Arial"/>
            </a:endParaRPr>
          </a:p>
          <a:p>
            <a:pPr defTabSz="1097280">
              <a:lnSpc>
                <a:spcPct val="120000"/>
              </a:lnSpc>
              <a:buClr>
                <a:srgbClr val="000000"/>
              </a:buClr>
            </a:pPr>
            <a:r>
              <a:rPr lang="es-ES" sz="3420" b="1" kern="0" dirty="0">
                <a:solidFill>
                  <a:srgbClr val="FFFFFF"/>
                </a:solidFill>
                <a:latin typeface="Bahnschrift"/>
                <a:cs typeface="Arial"/>
                <a:sym typeface="Arial"/>
              </a:rPr>
              <a:t>06</a:t>
            </a:r>
          </a:p>
          <a:p>
            <a:pPr defTabSz="1097280">
              <a:lnSpc>
                <a:spcPct val="120000"/>
              </a:lnSpc>
              <a:buClr>
                <a:srgbClr val="000000"/>
              </a:buClr>
            </a:pPr>
            <a:r>
              <a:rPr lang="es-ES" sz="3420" b="1" kern="0" dirty="0">
                <a:solidFill>
                  <a:srgbClr val="FFFFFF"/>
                </a:solidFill>
                <a:latin typeface="Bahnschrift"/>
                <a:cs typeface="Arial"/>
                <a:sym typeface="Arial"/>
              </a:rPr>
              <a:t>07</a:t>
            </a:r>
            <a:endParaRPr sz="3420" b="1" kern="0" dirty="0">
              <a:solidFill>
                <a:srgbClr val="FFFFFF"/>
              </a:solidFill>
              <a:latin typeface="Bahnschrift"/>
              <a:cs typeface="Arial"/>
              <a:sym typeface="Arial"/>
            </a:endParaRPr>
          </a:p>
        </p:txBody>
      </p:sp>
      <p:sp>
        <p:nvSpPr>
          <p:cNvPr id="110" name="Google Shape;110;p2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 cap="flat" cmpd="sng">
            <a:solidFill>
              <a:srgbClr val="3E6F5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algn="ctr" defTabSz="1097280">
              <a:buClr>
                <a:srgbClr val="000000"/>
              </a:buClr>
            </a:pPr>
            <a:endParaRPr sz="216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 txBox="1">
            <a:spLocks noGrp="1"/>
          </p:cNvSpPr>
          <p:nvPr>
            <p:ph type="sldNum" idx="12"/>
          </p:nvPr>
        </p:nvSpPr>
        <p:spPr>
          <a:xfrm>
            <a:off x="6468713" y="6366945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defTabSz="1097280">
              <a:buClr>
                <a:srgbClr val="000000"/>
              </a:buClr>
            </a:pPr>
            <a:fld id="{00000000-1234-1234-1234-123412341234}" type="slidenum">
              <a:rPr lang="es-ES" kern="0"/>
              <a:pPr defTabSz="1097280">
                <a:buClr>
                  <a:srgbClr val="000000"/>
                </a:buClr>
              </a:pPr>
              <a:t>3</a:t>
            </a:fld>
            <a:endParaRPr kern="0"/>
          </a:p>
        </p:txBody>
      </p:sp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3EC21FB6-56D0-C0CA-3FD5-BC05B5689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" t="11539" r="84055" b="62375"/>
          <a:stretch>
            <a:fillRect/>
          </a:stretch>
        </p:blipFill>
        <p:spPr bwMode="auto">
          <a:xfrm>
            <a:off x="7468518" y="4493143"/>
            <a:ext cx="1156325" cy="125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3"/>
          <p:cNvGrpSpPr/>
          <p:nvPr/>
        </p:nvGrpSpPr>
        <p:grpSpPr>
          <a:xfrm rot="21600000">
            <a:off x="-24289" y="1"/>
            <a:ext cx="9192577" cy="2119937"/>
            <a:chOff x="-20241" y="0"/>
            <a:chExt cx="7660481" cy="2862263"/>
          </a:xfrm>
          <a:solidFill>
            <a:srgbClr val="3E6F53"/>
          </a:solidFill>
        </p:grpSpPr>
        <p:sp>
          <p:nvSpPr>
            <p:cNvPr id="34" name="Freeform 2"/>
            <p:cNvSpPr/>
            <p:nvPr/>
          </p:nvSpPr>
          <p:spPr>
            <a:xfrm>
              <a:off x="-20241" y="0"/>
              <a:ext cx="7660481" cy="2862263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8" name="TextBox 8"/>
          <p:cNvSpPr txBox="1"/>
          <p:nvPr/>
        </p:nvSpPr>
        <p:spPr>
          <a:xfrm rot="21600000">
            <a:off x="562927" y="3558731"/>
            <a:ext cx="2180340" cy="1885950"/>
          </a:xfrm>
          <a:prstGeom prst="rect">
            <a:avLst/>
          </a:prstGeom>
        </p:spPr>
        <p:txBody>
          <a:bodyPr lIns="0" tIns="25920" rIns="0" bIns="0" rtlCol="0" anchor="t"/>
          <a:lstStyle/>
          <a:p>
            <a:pPr>
              <a:lnSpc>
                <a:spcPts val="2520"/>
              </a:lnSpc>
            </a:pPr>
            <a:endParaRPr lang="en-US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>
            <a:solidFill>
              <a:srgbClr val="3E6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60" dirty="0"/>
          </a:p>
        </p:txBody>
      </p:sp>
      <p:sp>
        <p:nvSpPr>
          <p:cNvPr id="28" name="TextBox 8"/>
          <p:cNvSpPr txBox="1"/>
          <p:nvPr/>
        </p:nvSpPr>
        <p:spPr>
          <a:xfrm rot="21600000">
            <a:off x="254786" y="104409"/>
            <a:ext cx="8430142" cy="1171576"/>
          </a:xfrm>
          <a:prstGeom prst="rect">
            <a:avLst/>
          </a:prstGeom>
        </p:spPr>
        <p:txBody>
          <a:bodyPr lIns="0" tIns="64800" rIns="0" bIns="0" rtlCol="0" anchor="t"/>
          <a:lstStyle/>
          <a:p>
            <a:pPr>
              <a:lnSpc>
                <a:spcPts val="4680"/>
              </a:lnSpc>
            </a:pPr>
            <a:r>
              <a:rPr lang="es-ES" sz="4320" b="1" dirty="0">
                <a:solidFill>
                  <a:srgbClr val="FFFFFF">
                    <a:alpha val="100000"/>
                  </a:srgbClr>
                </a:solidFill>
                <a:latin typeface="Bahnschrift" panose="020B0502040204020203" pitchFamily="34" charset="0"/>
              </a:rPr>
              <a:t>03. Diagnóstico, identificación y priorización de los ODS</a:t>
            </a:r>
          </a:p>
        </p:txBody>
      </p:sp>
      <p:sp>
        <p:nvSpPr>
          <p:cNvPr id="29" name="TextBox 9"/>
          <p:cNvSpPr txBox="1"/>
          <p:nvPr/>
        </p:nvSpPr>
        <p:spPr>
          <a:xfrm rot="21600000">
            <a:off x="281047" y="1571768"/>
            <a:ext cx="8403881" cy="571500"/>
          </a:xfrm>
          <a:prstGeom prst="rect">
            <a:avLst/>
          </a:prstGeom>
        </p:spPr>
        <p:txBody>
          <a:bodyPr lIns="0" tIns="25920" rIns="0" bIns="0" rtlCol="0" anchor="t"/>
          <a:lstStyle/>
          <a:p>
            <a:pPr>
              <a:lnSpc>
                <a:spcPts val="2340"/>
              </a:lnSpc>
            </a:pPr>
            <a:r>
              <a:rPr lang="es-ES" b="1" spc="131" dirty="0">
                <a:solidFill>
                  <a:schemeClr val="bg1"/>
                </a:solidFill>
                <a:latin typeface="Bahnschrift" panose="020B0502040204020203" pitchFamily="34" charset="0"/>
              </a:rPr>
              <a:t>Metodología para la priorización de temas materiales (ODS) </a:t>
            </a:r>
            <a:endParaRPr lang="en-US" b="1" spc="13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44" name="TextBox 11"/>
          <p:cNvSpPr txBox="1"/>
          <p:nvPr/>
        </p:nvSpPr>
        <p:spPr>
          <a:xfrm rot="21600000">
            <a:off x="3849399" y="3081601"/>
            <a:ext cx="1538185" cy="281832"/>
          </a:xfrm>
          <a:prstGeom prst="rect">
            <a:avLst/>
          </a:prstGeom>
        </p:spPr>
        <p:txBody>
          <a:bodyPr lIns="0" tIns="25920" rIns="0" bIns="0" rtlCol="0" anchor="t"/>
          <a:lstStyle/>
          <a:p>
            <a:pPr algn="ctr">
              <a:lnSpc>
                <a:spcPts val="2160"/>
              </a:lnSpc>
            </a:pPr>
            <a:endParaRPr lang="en-US" sz="1440" b="1" spc="131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35" name="TextBox 8"/>
          <p:cNvSpPr txBox="1"/>
          <p:nvPr/>
        </p:nvSpPr>
        <p:spPr>
          <a:xfrm rot="21600000">
            <a:off x="509585" y="2634938"/>
            <a:ext cx="5344671" cy="320857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rgbClr val="464646"/>
                </a:solidFill>
                <a:latin typeface="Karla" charset="0"/>
              </a:defRPr>
            </a:lvl1pPr>
          </a:lstStyle>
          <a:p>
            <a:pPr algn="just"/>
            <a:r>
              <a:rPr lang="es-E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</a:rPr>
              <a:t>A continuación,</a:t>
            </a:r>
            <a:r>
              <a:rPr lang="es-ES" sz="1350" dirty="0">
                <a:solidFill>
                  <a:srgbClr val="3E6F53"/>
                </a:solidFill>
                <a:latin typeface="Bahnschrift Light" panose="020B0502040204020203" pitchFamily="34" charset="0"/>
              </a:rPr>
              <a:t> HOTEL CANZANA </a:t>
            </a:r>
            <a:r>
              <a:rPr lang="es-ES" sz="1350" dirty="0">
                <a:latin typeface="Bahnschrift Light" panose="020B0502040204020203" pitchFamily="34" charset="0"/>
              </a:rPr>
              <a:t>ha priorizado los temas materiales y ODS identificados en función de la </a:t>
            </a:r>
            <a:r>
              <a:rPr lang="es-ES" sz="1350" b="1" dirty="0">
                <a:latin typeface="Bahnschrift" panose="020B0502040204020203" pitchFamily="34" charset="0"/>
              </a:rPr>
              <a:t>importancia</a:t>
            </a:r>
            <a:r>
              <a:rPr lang="es-ES" sz="1350" dirty="0">
                <a:latin typeface="Bahnschrift Light" panose="020B0502040204020203" pitchFamily="34" charset="0"/>
              </a:rPr>
              <a:t> de los impactos económicos, sociales y ambientales que tienen tanto para la propia organización como para los grupos identificados y priorizados previamente.</a:t>
            </a:r>
          </a:p>
          <a:p>
            <a:pPr algn="just"/>
            <a:endParaRPr lang="es-ES" sz="1350" dirty="0">
              <a:latin typeface="Bahnschrift Light" panose="020B0502040204020203" pitchFamily="34" charset="0"/>
            </a:endParaRPr>
          </a:p>
          <a:p>
            <a:pPr algn="just"/>
            <a:r>
              <a:rPr lang="es-ES" sz="1350" dirty="0">
                <a:latin typeface="Bahnschrift Light" panose="020B0502040204020203" pitchFamily="34" charset="0"/>
              </a:rPr>
              <a:t>Al grado de importancia se le proporciona </a:t>
            </a:r>
            <a:r>
              <a:rPr lang="es-ES" sz="1350" b="1" dirty="0">
                <a:latin typeface="Bahnschrift" panose="020B0502040204020203" pitchFamily="34" charset="0"/>
              </a:rPr>
              <a:t>un</a:t>
            </a:r>
            <a:r>
              <a:rPr lang="es-ES" sz="1350" dirty="0">
                <a:latin typeface="Bahnschrift" panose="020B0502040204020203" pitchFamily="34" charset="0"/>
              </a:rPr>
              <a:t> </a:t>
            </a:r>
            <a:r>
              <a:rPr lang="es-ES" sz="1350" b="1" dirty="0">
                <a:latin typeface="Bahnschrift" panose="020B0502040204020203" pitchFamily="34" charset="0"/>
              </a:rPr>
              <a:t>valor numérico </a:t>
            </a:r>
            <a:r>
              <a:rPr lang="es-ES" sz="1350" dirty="0">
                <a:latin typeface="Bahnschrift Light" panose="020B0502040204020203" pitchFamily="34" charset="0"/>
              </a:rPr>
              <a:t>del 1 = sin importancia, 2 = poco importante, 3= neutro, 4= importante y 5= muy importante.</a:t>
            </a:r>
          </a:p>
          <a:p>
            <a:pPr algn="just"/>
            <a:endParaRPr lang="es-ES" sz="1350" dirty="0">
              <a:latin typeface="Bahnschrift Light" panose="020B0502040204020203" pitchFamily="34" charset="0"/>
            </a:endParaRPr>
          </a:p>
          <a:p>
            <a:pPr algn="just"/>
            <a:r>
              <a:rPr lang="es-ES" sz="1350" dirty="0">
                <a:latin typeface="Bahnschrift Light" panose="020B0502040204020203" pitchFamily="34" charset="0"/>
                <a:sym typeface="Arial"/>
              </a:rPr>
              <a:t>En la siguiente diapositiva mostramos uno de los </a:t>
            </a:r>
            <a:r>
              <a:rPr lang="es-ES" sz="1350" b="1" dirty="0">
                <a:latin typeface="Bahnschrift Light" panose="020B0502040204020203" pitchFamily="34" charset="0"/>
                <a:sym typeface="Arial"/>
              </a:rPr>
              <a:t>documentos</a:t>
            </a:r>
            <a:r>
              <a:rPr lang="es-ES" sz="1350" dirty="0">
                <a:latin typeface="Bahnschrift Light" panose="020B0502040204020203" pitchFamily="34" charset="0"/>
                <a:sym typeface="Arial"/>
              </a:rPr>
              <a:t> utilizados para la priorización de los Objetivos de Desarrollo Sostenible que, además, sirve como soporte para iniciar en formación a los grupos de interés para cumplir los objetivos del informe.</a:t>
            </a:r>
            <a:endParaRPr lang="es-ES" sz="1350" dirty="0">
              <a:latin typeface="Bahnschrift Light" panose="020B0502040204020203" pitchFamily="34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30</a:t>
            </a:fld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D31C3FB-3DC5-3728-E5C9-9BD4D895C8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0"/>
          <a:stretch/>
        </p:blipFill>
        <p:spPr>
          <a:xfrm>
            <a:off x="6092958" y="3013118"/>
            <a:ext cx="2591970" cy="214515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300E080-81DB-EEC3-CDC0-7ADBF6D0FC9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9" y="6074787"/>
            <a:ext cx="657042" cy="65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333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37"/>
          <p:cNvSpPr/>
          <p:nvPr/>
        </p:nvSpPr>
        <p:spPr>
          <a:xfrm>
            <a:off x="-24289" y="1"/>
            <a:ext cx="9192577" cy="2119937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E6F53"/>
          </a:solidFill>
          <a:ln>
            <a:noFill/>
          </a:ln>
        </p:spPr>
      </p:sp>
      <p:sp>
        <p:nvSpPr>
          <p:cNvPr id="845" name="Google Shape;845;p37"/>
          <p:cNvSpPr txBox="1"/>
          <p:nvPr/>
        </p:nvSpPr>
        <p:spPr>
          <a:xfrm>
            <a:off x="562927" y="3384557"/>
            <a:ext cx="2180340" cy="188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0" rIns="0" bIns="0" anchor="t" anchorCtr="0">
            <a:noAutofit/>
          </a:bodyPr>
          <a:lstStyle/>
          <a:p>
            <a:pPr>
              <a:lnSpc>
                <a:spcPct val="140000"/>
              </a:lnSpc>
            </a:pPr>
            <a:endParaRPr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846" name="Google Shape;846;p37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 cap="flat" cmpd="sng">
            <a:solidFill>
              <a:srgbClr val="3E6F5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algn="ctr"/>
            <a:endParaRPr sz="216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7" name="Google Shape;847;p37"/>
          <p:cNvSpPr txBox="1"/>
          <p:nvPr/>
        </p:nvSpPr>
        <p:spPr>
          <a:xfrm>
            <a:off x="254786" y="104409"/>
            <a:ext cx="8430142" cy="11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4800" rIns="0" bIns="0" anchor="t" anchorCtr="0">
            <a:noAutofit/>
          </a:bodyPr>
          <a:lstStyle/>
          <a:p>
            <a:pPr>
              <a:lnSpc>
                <a:spcPct val="108333"/>
              </a:lnSpc>
            </a:pPr>
            <a:r>
              <a:rPr lang="es-ES" sz="4320" b="1" dirty="0">
                <a:solidFill>
                  <a:srgbClr val="FFFFFF"/>
                </a:solidFill>
                <a:latin typeface="+mj-lt"/>
                <a:sym typeface="Arial"/>
              </a:rPr>
              <a:t>03. Diagnóstico, identificación y priorización de los ODS</a:t>
            </a:r>
            <a:endParaRPr sz="4320" b="1" dirty="0">
              <a:solidFill>
                <a:srgbClr val="FFFFFF"/>
              </a:solidFill>
              <a:latin typeface="+mj-lt"/>
              <a:sym typeface="Arial"/>
            </a:endParaRPr>
          </a:p>
        </p:txBody>
      </p:sp>
      <p:sp>
        <p:nvSpPr>
          <p:cNvPr id="848" name="Google Shape;848;p37"/>
          <p:cNvSpPr txBox="1"/>
          <p:nvPr/>
        </p:nvSpPr>
        <p:spPr>
          <a:xfrm>
            <a:off x="281047" y="1571768"/>
            <a:ext cx="8403881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0" rIns="0" bIns="0" anchor="t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es-ES" b="1" dirty="0">
                <a:solidFill>
                  <a:schemeClr val="lt1"/>
                </a:solidFill>
                <a:latin typeface="+mj-lt"/>
                <a:sym typeface="Arial"/>
              </a:rPr>
              <a:t>Metodología para la priorización de temas materiales (ODS) </a:t>
            </a:r>
            <a:endParaRPr b="1" dirty="0">
              <a:solidFill>
                <a:schemeClr val="lt1"/>
              </a:solidFill>
              <a:latin typeface="+mj-lt"/>
              <a:sym typeface="Arial"/>
            </a:endParaRPr>
          </a:p>
        </p:txBody>
      </p:sp>
      <p:sp>
        <p:nvSpPr>
          <p:cNvPr id="849" name="Google Shape;849;p37"/>
          <p:cNvSpPr txBox="1"/>
          <p:nvPr/>
        </p:nvSpPr>
        <p:spPr>
          <a:xfrm>
            <a:off x="3849399" y="2907427"/>
            <a:ext cx="1538185" cy="281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0" rIns="0" bIns="0" anchor="t" anchorCtr="0">
            <a:noAutofit/>
          </a:bodyPr>
          <a:lstStyle/>
          <a:p>
            <a:pPr algn="ctr">
              <a:lnSpc>
                <a:spcPct val="150000"/>
              </a:lnSpc>
            </a:pPr>
            <a:endParaRPr sz="1440" b="1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851" name="Google Shape;851;p37"/>
          <p:cNvSpPr txBox="1">
            <a:spLocks noGrp="1"/>
          </p:cNvSpPr>
          <p:nvPr>
            <p:ph type="sldNum" idx="12"/>
          </p:nvPr>
        </p:nvSpPr>
        <p:spPr>
          <a:xfrm>
            <a:off x="6468713" y="6366945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fld id="{00000000-1234-1234-1234-123412341234}" type="slidenum">
              <a:rPr lang="es-ES"/>
              <a:pPr/>
              <a:t>31</a:t>
            </a:fld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E4218ED-E3B4-77EC-9403-F3079A3430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78" t="12334" r="35977" b="12186"/>
          <a:stretch/>
        </p:blipFill>
        <p:spPr>
          <a:xfrm>
            <a:off x="968207" y="2361967"/>
            <a:ext cx="2591863" cy="388232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E680C0D-F641-D3B9-06C3-8AC0A11287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08" t="12259" r="35509" b="8945"/>
          <a:stretch/>
        </p:blipFill>
        <p:spPr>
          <a:xfrm>
            <a:off x="3611224" y="2456473"/>
            <a:ext cx="2557134" cy="391047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D6499D0-336E-3D81-5DDA-46627BA561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55" t="10811" r="35169" b="23258"/>
          <a:stretch/>
        </p:blipFill>
        <p:spPr>
          <a:xfrm>
            <a:off x="6168358" y="2361967"/>
            <a:ext cx="2704388" cy="339115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089CDD5-D7BA-6582-EB9F-31DA504E9E3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9" y="6074787"/>
            <a:ext cx="657042" cy="65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096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"/>
          <p:cNvGrpSpPr/>
          <p:nvPr/>
        </p:nvGrpSpPr>
        <p:grpSpPr>
          <a:xfrm rot="21600000">
            <a:off x="-24289" y="1"/>
            <a:ext cx="9192577" cy="2119937"/>
            <a:chOff x="-20241" y="0"/>
            <a:chExt cx="7660481" cy="2862263"/>
          </a:xfrm>
          <a:solidFill>
            <a:srgbClr val="3E6F53"/>
          </a:solidFill>
        </p:grpSpPr>
        <p:sp>
          <p:nvSpPr>
            <p:cNvPr id="17" name="Freeform 2"/>
            <p:cNvSpPr/>
            <p:nvPr/>
          </p:nvSpPr>
          <p:spPr>
            <a:xfrm>
              <a:off x="-20241" y="0"/>
              <a:ext cx="7660481" cy="2862263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8" name="TextBox 8"/>
          <p:cNvSpPr txBox="1"/>
          <p:nvPr/>
        </p:nvSpPr>
        <p:spPr>
          <a:xfrm rot="21600000">
            <a:off x="562927" y="3558731"/>
            <a:ext cx="2180340" cy="1885950"/>
          </a:xfrm>
          <a:prstGeom prst="rect">
            <a:avLst/>
          </a:prstGeom>
        </p:spPr>
        <p:txBody>
          <a:bodyPr lIns="0" tIns="25920" rIns="0" bIns="0" rtlCol="0" anchor="t"/>
          <a:lstStyle/>
          <a:p>
            <a:pPr>
              <a:lnSpc>
                <a:spcPts val="2520"/>
              </a:lnSpc>
            </a:pPr>
            <a:endParaRPr lang="en-US" dirty="0">
              <a:solidFill>
                <a:schemeClr val="bg1"/>
              </a:solidFill>
              <a:latin typeface="Karla"/>
            </a:endParaRPr>
          </a:p>
        </p:txBody>
      </p:sp>
      <p:sp>
        <p:nvSpPr>
          <p:cNvPr id="11" name="TextBox 11"/>
          <p:cNvSpPr txBox="1"/>
          <p:nvPr/>
        </p:nvSpPr>
        <p:spPr>
          <a:xfrm rot="21600000">
            <a:off x="768855" y="3053206"/>
            <a:ext cx="1538185" cy="281832"/>
          </a:xfrm>
          <a:prstGeom prst="rect">
            <a:avLst/>
          </a:prstGeom>
        </p:spPr>
        <p:txBody>
          <a:bodyPr lIns="0" tIns="25920" rIns="0" bIns="0" rtlCol="0" anchor="t"/>
          <a:lstStyle/>
          <a:p>
            <a:pPr algn="ctr">
              <a:lnSpc>
                <a:spcPts val="2160"/>
              </a:lnSpc>
            </a:pPr>
            <a:r>
              <a:rPr lang="en-US" sz="1440" b="1" spc="131" dirty="0">
                <a:solidFill>
                  <a:schemeClr val="bg1"/>
                </a:solidFill>
                <a:latin typeface="Karla"/>
              </a:rPr>
              <a:t>RESPETO</a:t>
            </a:r>
            <a:endParaRPr lang="en-US" sz="2160" b="1" spc="131" dirty="0">
              <a:solidFill>
                <a:schemeClr val="bg1"/>
              </a:solidFill>
              <a:latin typeface="Karla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>
            <a:solidFill>
              <a:srgbClr val="3E6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160" b="1">
                <a:latin typeface="Bahnschrift" panose="020B0502040204020203" pitchFamily="34" charset="0"/>
              </a:rPr>
              <a:t>organización</a:t>
            </a:r>
            <a:endParaRPr lang="es-ES" sz="2160" dirty="0"/>
          </a:p>
        </p:txBody>
      </p:sp>
      <p:sp>
        <p:nvSpPr>
          <p:cNvPr id="28" name="TextBox 8"/>
          <p:cNvSpPr txBox="1"/>
          <p:nvPr/>
        </p:nvSpPr>
        <p:spPr>
          <a:xfrm rot="21600000">
            <a:off x="254787" y="236126"/>
            <a:ext cx="6603214" cy="1171576"/>
          </a:xfrm>
          <a:prstGeom prst="rect">
            <a:avLst/>
          </a:prstGeom>
        </p:spPr>
        <p:txBody>
          <a:bodyPr lIns="0" tIns="64800" rIns="0" bIns="0" rtlCol="0" anchor="t"/>
          <a:lstStyle/>
          <a:p>
            <a:pPr>
              <a:lnSpc>
                <a:spcPts val="4680"/>
              </a:lnSpc>
            </a:pPr>
            <a:r>
              <a:rPr lang="es-ES" sz="3360" b="1" dirty="0">
                <a:solidFill>
                  <a:srgbClr val="FFFFFF">
                    <a:alpha val="100000"/>
                  </a:srgbClr>
                </a:solidFill>
                <a:latin typeface="Bahnschrift" panose="020B0502040204020203" pitchFamily="34" charset="0"/>
              </a:rPr>
              <a:t>03. Diagnóstico, identificación y priorización de los ODS</a:t>
            </a:r>
          </a:p>
        </p:txBody>
      </p:sp>
      <p:sp>
        <p:nvSpPr>
          <p:cNvPr id="29" name="TextBox 9"/>
          <p:cNvSpPr txBox="1"/>
          <p:nvPr/>
        </p:nvSpPr>
        <p:spPr>
          <a:xfrm rot="21600000">
            <a:off x="254788" y="1510394"/>
            <a:ext cx="6275820" cy="571500"/>
          </a:xfrm>
          <a:prstGeom prst="rect">
            <a:avLst/>
          </a:prstGeom>
        </p:spPr>
        <p:txBody>
          <a:bodyPr lIns="0" tIns="25920" rIns="0" bIns="0" rtlCol="0" anchor="t"/>
          <a:lstStyle/>
          <a:p>
            <a:pPr>
              <a:lnSpc>
                <a:spcPts val="2340"/>
              </a:lnSpc>
            </a:pPr>
            <a:r>
              <a:rPr lang="es-ES" b="1" spc="131" dirty="0">
                <a:solidFill>
                  <a:schemeClr val="bg1"/>
                </a:solidFill>
                <a:latin typeface="Bahnschrift" panose="020B0502040204020203" pitchFamily="34" charset="0"/>
              </a:rPr>
              <a:t>Resultados</a:t>
            </a:r>
            <a:endParaRPr lang="en-US" b="1" spc="13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44" name="TextBox 11"/>
          <p:cNvSpPr txBox="1"/>
          <p:nvPr/>
        </p:nvSpPr>
        <p:spPr>
          <a:xfrm rot="21600000">
            <a:off x="3849399" y="3081601"/>
            <a:ext cx="1538185" cy="281832"/>
          </a:xfrm>
          <a:prstGeom prst="rect">
            <a:avLst/>
          </a:prstGeom>
        </p:spPr>
        <p:txBody>
          <a:bodyPr lIns="0" tIns="25920" rIns="0" bIns="0" rtlCol="0" anchor="t"/>
          <a:lstStyle/>
          <a:p>
            <a:pPr algn="ctr">
              <a:lnSpc>
                <a:spcPts val="2160"/>
              </a:lnSpc>
            </a:pPr>
            <a:endParaRPr lang="en-US" sz="1440" b="1" spc="131" dirty="0">
              <a:solidFill>
                <a:schemeClr val="bg1"/>
              </a:solidFill>
              <a:latin typeface="Karla"/>
            </a:endParaRPr>
          </a:p>
        </p:txBody>
      </p:sp>
      <p:sp>
        <p:nvSpPr>
          <p:cNvPr id="18" name="TextBox 8"/>
          <p:cNvSpPr txBox="1"/>
          <p:nvPr/>
        </p:nvSpPr>
        <p:spPr>
          <a:xfrm rot="21600000">
            <a:off x="312981" y="2086739"/>
            <a:ext cx="4707430" cy="11356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rgbClr val="464646"/>
                </a:solidFill>
                <a:latin typeface="Karla" charset="0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s-ES" sz="1300" dirty="0">
                <a:latin typeface="+mn-lt"/>
              </a:rPr>
              <a:t>En función de las variables indicadas anteriormente, los </a:t>
            </a:r>
            <a:r>
              <a:rPr lang="es-ES" sz="1300" b="1" dirty="0">
                <a:latin typeface="+mn-lt"/>
              </a:rPr>
              <a:t>resultados</a:t>
            </a:r>
            <a:r>
              <a:rPr lang="es-ES" sz="1300" dirty="0">
                <a:latin typeface="+mn-lt"/>
              </a:rPr>
              <a:t> </a:t>
            </a:r>
            <a:r>
              <a:rPr lang="es-ES" sz="1300" b="1" dirty="0">
                <a:latin typeface="+mn-lt"/>
              </a:rPr>
              <a:t>de la priorización </a:t>
            </a:r>
            <a:r>
              <a:rPr lang="es-ES" sz="1300" dirty="0">
                <a:latin typeface="+mn-lt"/>
              </a:rPr>
              <a:t>son: </a:t>
            </a:r>
          </a:p>
          <a:p>
            <a:pPr algn="just"/>
            <a:endParaRPr lang="es-ES" sz="1440" b="1" dirty="0">
              <a:solidFill>
                <a:srgbClr val="3E6F53"/>
              </a:solidFill>
              <a:latin typeface="Bahnschrift Light" panose="020B0502040204020203" pitchFamily="34" charset="0"/>
            </a:endParaRPr>
          </a:p>
          <a:p>
            <a:pPr algn="just"/>
            <a:endParaRPr lang="es-ES" sz="1440" dirty="0">
              <a:latin typeface="Bahnschrift Light" panose="020B0502040204020203" pitchFamily="34" charset="0"/>
            </a:endParaRPr>
          </a:p>
        </p:txBody>
      </p:sp>
      <p:sp>
        <p:nvSpPr>
          <p:cNvPr id="45" name="Elipse 44"/>
          <p:cNvSpPr/>
          <p:nvPr/>
        </p:nvSpPr>
        <p:spPr>
          <a:xfrm>
            <a:off x="3346082" y="2591651"/>
            <a:ext cx="1979470" cy="1652235"/>
          </a:xfrm>
          <a:prstGeom prst="ellipse">
            <a:avLst/>
          </a:prstGeom>
          <a:solidFill>
            <a:srgbClr val="C0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6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6530607" y="6427062"/>
            <a:ext cx="2060830" cy="365734"/>
          </a:xfrm>
        </p:spPr>
        <p:txBody>
          <a:bodyPr/>
          <a:lstStyle/>
          <a:p>
            <a:fld id="{1C9672CF-3E8F-2847-9E6D-9BC391C8251B}" type="slidenum">
              <a:rPr lang="en-US" smtClean="0"/>
              <a:t>32</a:t>
            </a:fld>
            <a:endParaRPr lang="en-US" dirty="0"/>
          </a:p>
        </p:txBody>
      </p:sp>
      <p:graphicFrame>
        <p:nvGraphicFramePr>
          <p:cNvPr id="22" name="Gráfico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056351"/>
              </p:ext>
            </p:extLst>
          </p:nvPr>
        </p:nvGraphicFramePr>
        <p:xfrm>
          <a:off x="312043" y="2764626"/>
          <a:ext cx="4701466" cy="3366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ángulo 2"/>
          <p:cNvSpPr/>
          <p:nvPr/>
        </p:nvSpPr>
        <p:spPr>
          <a:xfrm>
            <a:off x="1653096" y="6058619"/>
            <a:ext cx="1997663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80" b="1" dirty="0">
                <a:solidFill>
                  <a:srgbClr val="3E6F53"/>
                </a:solidFill>
                <a:latin typeface="Bahnschrift" panose="020B0502040204020203" pitchFamily="34" charset="0"/>
              </a:rPr>
              <a:t>Impacto en grupos de interés</a:t>
            </a:r>
            <a:endParaRPr lang="es-ES" sz="1080" dirty="0">
              <a:solidFill>
                <a:srgbClr val="3E6F53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36" name="Rectángulo 35"/>
          <p:cNvSpPr/>
          <p:nvPr/>
        </p:nvSpPr>
        <p:spPr>
          <a:xfrm rot="16200000">
            <a:off x="-677220" y="4318533"/>
            <a:ext cx="1850186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80" b="1" dirty="0">
                <a:solidFill>
                  <a:srgbClr val="3E6F53"/>
                </a:solidFill>
                <a:latin typeface="Bahnschrift" panose="020B0502040204020203" pitchFamily="34" charset="0"/>
              </a:rPr>
              <a:t>Impacto en la organización</a:t>
            </a:r>
            <a:endParaRPr lang="es-ES" sz="1080" dirty="0">
              <a:solidFill>
                <a:srgbClr val="3E6F53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6CBEC72-880F-38E8-AC00-F3A6D9244E1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9" y="6074787"/>
            <a:ext cx="657042" cy="657892"/>
          </a:xfrm>
          <a:prstGeom prst="rect">
            <a:avLst/>
          </a:prstGeom>
        </p:spPr>
      </p:pic>
      <p:pic>
        <p:nvPicPr>
          <p:cNvPr id="4" name="Picture 2" descr="https://www.un.org/sustainabledevelopment/es/wp-content/uploads/sites/3/2019/09/S-WEB-Goal-02-300x300.png">
            <a:extLst>
              <a:ext uri="{FF2B5EF4-FFF2-40B4-BE49-F238E27FC236}">
                <a16:creationId xmlns:a16="http://schemas.microsoft.com/office/drawing/2014/main" id="{8F72EA75-E250-5F63-09F8-310860C7E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645" y="2861243"/>
            <a:ext cx="418945" cy="41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un.org/sustainabledevelopment/es/wp-content/uploads/sites/3/2019/09/S-WEB-Goal-07-150x150.png">
            <a:extLst>
              <a:ext uri="{FF2B5EF4-FFF2-40B4-BE49-F238E27FC236}">
                <a16:creationId xmlns:a16="http://schemas.microsoft.com/office/drawing/2014/main" id="{DB376A1E-9EE7-719B-5433-683E3B36A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203" y="2871295"/>
            <a:ext cx="418945" cy="41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www.un.org/sustainabledevelopment/es/wp-content/uploads/sites/3/2019/09/S-WEB-Goal-08-150x150.png">
            <a:extLst>
              <a:ext uri="{FF2B5EF4-FFF2-40B4-BE49-F238E27FC236}">
                <a16:creationId xmlns:a16="http://schemas.microsoft.com/office/drawing/2014/main" id="{C9A82F0E-BF7C-DC3E-884C-4AED74179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645" y="3363270"/>
            <a:ext cx="418945" cy="41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www.un.org/sustainabledevelopment/es/wp-content/uploads/sites/3/2019/09/S-WEB-Goal-12-150x150.png">
            <a:extLst>
              <a:ext uri="{FF2B5EF4-FFF2-40B4-BE49-F238E27FC236}">
                <a16:creationId xmlns:a16="http://schemas.microsoft.com/office/drawing/2014/main" id="{946FF00F-CF04-13F1-17DA-682CBD490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015" y="3857007"/>
            <a:ext cx="385978" cy="41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Objetivo de Desarrollo Sostenible 4 - Wikipedia, la enciclopedia libre">
            <a:extLst>
              <a:ext uri="{FF2B5EF4-FFF2-40B4-BE49-F238E27FC236}">
                <a16:creationId xmlns:a16="http://schemas.microsoft.com/office/drawing/2014/main" id="{8571EC66-033A-0396-206E-8821D5A31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731" y="3923376"/>
            <a:ext cx="381598" cy="38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alud - Desarrollo Sostenible">
            <a:extLst>
              <a:ext uri="{FF2B5EF4-FFF2-40B4-BE49-F238E27FC236}">
                <a16:creationId xmlns:a16="http://schemas.microsoft.com/office/drawing/2014/main" id="{D603E6EF-66A6-0478-18E9-0A8C77DC4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669" y="3354167"/>
            <a:ext cx="418945" cy="43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www.un.org/sustainabledevelopment/es/wp-content/uploads/sites/3/2019/09/S-WEB-Goal-09-150x150.png">
            <a:extLst>
              <a:ext uri="{FF2B5EF4-FFF2-40B4-BE49-F238E27FC236}">
                <a16:creationId xmlns:a16="http://schemas.microsoft.com/office/drawing/2014/main" id="{9DA1CE4E-B768-6627-9DD9-F071EDF9E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382" y="4501224"/>
            <a:ext cx="409061" cy="40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www.un.org/sustainabledevelopment/es/wp-content/uploads/sites/3/2019/09/S-WEB-Goal-11-150x150.png">
            <a:extLst>
              <a:ext uri="{FF2B5EF4-FFF2-40B4-BE49-F238E27FC236}">
                <a16:creationId xmlns:a16="http://schemas.microsoft.com/office/drawing/2014/main" id="{75980E45-A56D-0B22-EEDD-F0802A5E5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138" y="3866355"/>
            <a:ext cx="418945" cy="41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17 Alianzas para lograr los objetivos - Pacto Mundial · Pacto Mundial">
            <a:extLst>
              <a:ext uri="{FF2B5EF4-FFF2-40B4-BE49-F238E27FC236}">
                <a16:creationId xmlns:a16="http://schemas.microsoft.com/office/drawing/2014/main" id="{9EBC3E7B-583C-B575-CC9F-AD09B255C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194" y="3338446"/>
            <a:ext cx="412215" cy="41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11.png" title="Imagen">
            <a:extLst>
              <a:ext uri="{FF2B5EF4-FFF2-40B4-BE49-F238E27FC236}">
                <a16:creationId xmlns:a16="http://schemas.microsoft.com/office/drawing/2014/main" id="{27A5CBC6-DC2C-4B30-E209-EA2170141619}"/>
              </a:ext>
            </a:extLst>
          </p:cNvPr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47" y="4457312"/>
            <a:ext cx="418945" cy="413162"/>
          </a:xfrm>
          <a:prstGeom prst="rect">
            <a:avLst/>
          </a:prstGeom>
          <a:noFill/>
        </p:spPr>
      </p:pic>
      <p:pic>
        <p:nvPicPr>
          <p:cNvPr id="21" name="image3.png" title="Imagen">
            <a:extLst>
              <a:ext uri="{FF2B5EF4-FFF2-40B4-BE49-F238E27FC236}">
                <a16:creationId xmlns:a16="http://schemas.microsoft.com/office/drawing/2014/main" id="{603E56CE-BC06-BD50-AF83-1B31E960F9C9}"/>
              </a:ext>
            </a:extLst>
          </p:cNvPr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761" y="4478654"/>
            <a:ext cx="418945" cy="413162"/>
          </a:xfrm>
          <a:prstGeom prst="rect">
            <a:avLst/>
          </a:prstGeom>
          <a:noFill/>
        </p:spPr>
      </p:pic>
      <p:pic>
        <p:nvPicPr>
          <p:cNvPr id="23" name="Picture 2" descr="https://www.un.org/sustainabledevelopment/es/wp-content/uploads/sites/3/2019/09/S-WEB-Goal-10-150x150.png">
            <a:extLst>
              <a:ext uri="{FF2B5EF4-FFF2-40B4-BE49-F238E27FC236}">
                <a16:creationId xmlns:a16="http://schemas.microsoft.com/office/drawing/2014/main" id="{97C665D6-589D-8D98-A884-C02DEB38A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611" y="3376221"/>
            <a:ext cx="429182" cy="42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Tabla 23">
            <a:extLst>
              <a:ext uri="{FF2B5EF4-FFF2-40B4-BE49-F238E27FC236}">
                <a16:creationId xmlns:a16="http://schemas.microsoft.com/office/drawing/2014/main" id="{46141563-5891-5679-6F7A-983B17E8AE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7989055"/>
              </p:ext>
            </p:extLst>
          </p:nvPr>
        </p:nvGraphicFramePr>
        <p:xfrm>
          <a:off x="5734103" y="2452287"/>
          <a:ext cx="3010021" cy="3864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7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0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7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4944"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Objetivo</a:t>
                      </a:r>
                      <a:r>
                        <a:rPr lang="es-ES" sz="1000" b="0" baseline="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 de Desarrollo Sostenible (ODS)</a:t>
                      </a:r>
                      <a:endParaRPr lang="es-ES" sz="1000" b="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Impacto</a:t>
                      </a:r>
                      <a:r>
                        <a:rPr lang="es-ES" sz="1000" b="0" baseline="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 en grupos de interés </a:t>
                      </a:r>
                      <a:endParaRPr lang="es-ES" sz="1000" b="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Impacto</a:t>
                      </a:r>
                      <a:r>
                        <a:rPr lang="es-ES" sz="1000" b="0" baseline="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 en la organización </a:t>
                      </a:r>
                      <a:endParaRPr lang="es-ES" sz="1000" b="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032"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ODS 2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AE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bg1"/>
                          </a:solidFill>
                          <a:latin typeface="Bahnschrift Light" panose="020B0502040204020203" pitchFamily="34" charset="0"/>
                        </a:rPr>
                        <a:t>4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AE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bg1"/>
                          </a:solidFill>
                          <a:latin typeface="Bahnschrift Light" panose="020B0502040204020203" pitchFamily="34" charset="0"/>
                        </a:rPr>
                        <a:t>5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AE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6032"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ODS</a:t>
                      </a:r>
                      <a:r>
                        <a:rPr lang="es-ES" sz="1000" baseline="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 3</a:t>
                      </a:r>
                      <a:endParaRPr lang="es-ES" sz="10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9E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bg1"/>
                          </a:solidFill>
                          <a:latin typeface="Bahnschrift Light" panose="020B0502040204020203" pitchFamily="34" charset="0"/>
                        </a:rPr>
                        <a:t>3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9E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bg1"/>
                          </a:solidFill>
                          <a:latin typeface="Bahnschrift Light" panose="020B0502040204020203" pitchFamily="34" charset="0"/>
                        </a:rPr>
                        <a:t>4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9E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4368276"/>
                  </a:ext>
                </a:extLst>
              </a:tr>
              <a:tr h="256032"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ODS</a:t>
                      </a:r>
                      <a:r>
                        <a:rPr lang="es-ES" sz="1000" baseline="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 4</a:t>
                      </a:r>
                      <a:endParaRPr lang="es-ES" sz="10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05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</a:rPr>
                        <a:t>2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</a:rPr>
                        <a:t>3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9627924"/>
                  </a:ext>
                </a:extLst>
              </a:tr>
              <a:tr h="256032"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ODS 6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BC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</a:rPr>
                        <a:t>2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</a:rPr>
                        <a:t>2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521052"/>
                  </a:ext>
                </a:extLst>
              </a:tr>
              <a:tr h="256032"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ODS 7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CB0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bg1"/>
                          </a:solidFill>
                          <a:latin typeface="Bahnschrift Light" panose="020B0502040204020203" pitchFamily="34" charset="0"/>
                        </a:rPr>
                        <a:t>5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CB0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bg1"/>
                          </a:solidFill>
                          <a:latin typeface="Bahnschrift Light" panose="020B0502040204020203" pitchFamily="34" charset="0"/>
                        </a:rPr>
                        <a:t>5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CB0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112941"/>
                  </a:ext>
                </a:extLst>
              </a:tr>
              <a:tr h="256032"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ODS 8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06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bg1"/>
                          </a:solidFill>
                          <a:latin typeface="Bahnschrift Light" panose="020B0502040204020203" pitchFamily="34" charset="0"/>
                        </a:rPr>
                        <a:t>5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06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bg1"/>
                          </a:solidFill>
                          <a:latin typeface="Bahnschrift Light" panose="020B0502040204020203" pitchFamily="34" charset="0"/>
                        </a:rPr>
                        <a:t>4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063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071597"/>
                  </a:ext>
                </a:extLst>
              </a:tr>
              <a:tr h="256032"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ODS 9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6A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</a:rPr>
                        <a:t>4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</a:rPr>
                        <a:t>2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472788"/>
                  </a:ext>
                </a:extLst>
              </a:tr>
              <a:tr h="256032"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0DS 10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005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tx1"/>
                          </a:solidFill>
                          <a:latin typeface="Bahnschrift Light" panose="020B0502040204020203" pitchFamily="34" charset="0"/>
                        </a:rPr>
                        <a:t>4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tx1"/>
                          </a:solidFill>
                          <a:latin typeface="Bahnschrift Light" panose="020B0502040204020203" pitchFamily="34" charset="0"/>
                        </a:rPr>
                        <a:t>4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616986"/>
                  </a:ext>
                </a:extLst>
              </a:tr>
              <a:tr h="256032"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ODS 11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61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</a:rPr>
                        <a:t>3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</a:rPr>
                        <a:t>3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715933"/>
                  </a:ext>
                </a:extLst>
              </a:tr>
              <a:tr h="256032"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ODS 12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93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</a:rPr>
                        <a:t>3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</a:rPr>
                        <a:t>3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367173"/>
                  </a:ext>
                </a:extLst>
              </a:tr>
              <a:tr h="256032"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ODS 15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B7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</a:rPr>
                        <a:t>2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</a:rPr>
                        <a:t>3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203188"/>
                  </a:ext>
                </a:extLst>
              </a:tr>
              <a:tr h="256032"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ODS 17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496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</a:rPr>
                        <a:t>2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</a:rPr>
                        <a:t>4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0864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3300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39"/>
          <p:cNvSpPr/>
          <p:nvPr/>
        </p:nvSpPr>
        <p:spPr>
          <a:xfrm>
            <a:off x="-24289" y="1"/>
            <a:ext cx="9192577" cy="2119937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E6F53"/>
          </a:solidFill>
          <a:ln>
            <a:noFill/>
          </a:ln>
        </p:spPr>
      </p:sp>
      <p:sp>
        <p:nvSpPr>
          <p:cNvPr id="880" name="Google Shape;880;p39"/>
          <p:cNvSpPr txBox="1"/>
          <p:nvPr/>
        </p:nvSpPr>
        <p:spPr>
          <a:xfrm>
            <a:off x="768855" y="3053206"/>
            <a:ext cx="1538185" cy="281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0" rIns="0" bIns="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ES" sz="1440" b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RESPETO</a:t>
            </a:r>
            <a:endParaRPr sz="2160" b="1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881" name="Google Shape;881;p39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 cap="flat" cmpd="sng">
            <a:solidFill>
              <a:srgbClr val="3E6F5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algn="ctr"/>
            <a:endParaRPr sz="216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2" name="Google Shape;882;p39"/>
          <p:cNvSpPr txBox="1"/>
          <p:nvPr/>
        </p:nvSpPr>
        <p:spPr>
          <a:xfrm>
            <a:off x="254786" y="236126"/>
            <a:ext cx="8430142" cy="11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4800" rIns="0" bIns="0" anchor="t" anchorCtr="0">
            <a:noAutofit/>
          </a:bodyPr>
          <a:lstStyle/>
          <a:p>
            <a:pPr>
              <a:lnSpc>
                <a:spcPct val="121875"/>
              </a:lnSpc>
            </a:pPr>
            <a:r>
              <a:rPr lang="es-ES" sz="3840" b="1" dirty="0">
                <a:solidFill>
                  <a:srgbClr val="FFFFFF"/>
                </a:solidFill>
                <a:latin typeface="+mj-lt"/>
                <a:sym typeface="Arial"/>
              </a:rPr>
              <a:t>03. Diagnóstico, identificación y priorización de los ODS</a:t>
            </a:r>
            <a:endParaRPr sz="3840" b="1" dirty="0">
              <a:solidFill>
                <a:srgbClr val="FFFFFF"/>
              </a:solidFill>
              <a:latin typeface="+mj-lt"/>
              <a:sym typeface="Arial"/>
            </a:endParaRPr>
          </a:p>
        </p:txBody>
      </p:sp>
      <p:sp>
        <p:nvSpPr>
          <p:cNvPr id="883" name="Google Shape;883;p39"/>
          <p:cNvSpPr txBox="1"/>
          <p:nvPr/>
        </p:nvSpPr>
        <p:spPr>
          <a:xfrm>
            <a:off x="281047" y="1618806"/>
            <a:ext cx="627582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0" rIns="0" bIns="0" anchor="t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es-ES" b="1" dirty="0">
                <a:solidFill>
                  <a:schemeClr val="lt1"/>
                </a:solidFill>
                <a:latin typeface="+mj-lt"/>
                <a:sym typeface="Arial"/>
              </a:rPr>
              <a:t>Resultados de la priorización</a:t>
            </a:r>
            <a:endParaRPr b="1" dirty="0">
              <a:solidFill>
                <a:schemeClr val="lt1"/>
              </a:solidFill>
              <a:latin typeface="+mj-lt"/>
              <a:sym typeface="Arial"/>
            </a:endParaRPr>
          </a:p>
        </p:txBody>
      </p:sp>
      <p:sp>
        <p:nvSpPr>
          <p:cNvPr id="884" name="Google Shape;884;p39"/>
          <p:cNvSpPr txBox="1"/>
          <p:nvPr/>
        </p:nvSpPr>
        <p:spPr>
          <a:xfrm>
            <a:off x="3849399" y="3081601"/>
            <a:ext cx="1538185" cy="281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0" rIns="0" bIns="0" anchor="t" anchorCtr="0">
            <a:noAutofit/>
          </a:bodyPr>
          <a:lstStyle/>
          <a:p>
            <a:pPr algn="ctr">
              <a:lnSpc>
                <a:spcPct val="150000"/>
              </a:lnSpc>
            </a:pPr>
            <a:endParaRPr sz="1440" b="1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885" name="Google Shape;885;p39"/>
          <p:cNvSpPr txBox="1"/>
          <p:nvPr/>
        </p:nvSpPr>
        <p:spPr>
          <a:xfrm>
            <a:off x="322787" y="2425889"/>
            <a:ext cx="8498424" cy="2105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440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Por tanto, dirigiremos nuestros esfuerzos a los ODS localizados en la esquina superior derecha del gráfico mostrado anteriormente, es decir, aquellos que generan </a:t>
            </a:r>
            <a:r>
              <a:rPr lang="es-ES" sz="1440" b="1" dirty="0">
                <a:solidFill>
                  <a:srgbClr val="464646"/>
                </a:solidFill>
                <a:latin typeface="Karla"/>
                <a:ea typeface="Karla"/>
                <a:cs typeface="Karla"/>
                <a:sym typeface="Karla"/>
              </a:rPr>
              <a:t>IMPACTO </a:t>
            </a:r>
            <a:r>
              <a:rPr lang="es-ES" sz="1440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tanto para la organización como en los grupos de interés.</a:t>
            </a:r>
            <a:r>
              <a:rPr lang="es-ES" sz="1440" b="1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 </a:t>
            </a:r>
            <a:r>
              <a:rPr lang="es-ES" sz="1440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Por consecuente, los ODS priorizados y que nutrirán el plan de sostenibilidad son:</a:t>
            </a:r>
            <a:endParaRPr sz="2160" dirty="0">
              <a:latin typeface="Bahnschrift Light" panose="020B0502040204020203" pitchFamily="34" charset="0"/>
            </a:endParaRPr>
          </a:p>
          <a:p>
            <a:pPr algn="just"/>
            <a:endParaRPr sz="1440" b="1" dirty="0">
              <a:solidFill>
                <a:srgbClr val="3E6F53"/>
              </a:solidFill>
              <a:latin typeface="Bahnschrift Light" panose="020B0502040204020203" pitchFamily="34" charset="0"/>
              <a:sym typeface="Arial"/>
            </a:endParaRPr>
          </a:p>
          <a:p>
            <a:pPr algn="just"/>
            <a:endParaRPr sz="1440" dirty="0">
              <a:solidFill>
                <a:srgbClr val="464646"/>
              </a:solidFill>
              <a:latin typeface="Bahnschrift Light" panose="020B0502040204020203" pitchFamily="34" charset="0"/>
              <a:sym typeface="Arial"/>
            </a:endParaRPr>
          </a:p>
          <a:p>
            <a:pPr algn="just"/>
            <a:endParaRPr sz="1440" dirty="0">
              <a:solidFill>
                <a:srgbClr val="464646"/>
              </a:solidFill>
              <a:latin typeface="Bahnschrift Light" panose="020B0502040204020203" pitchFamily="34" charset="0"/>
              <a:sym typeface="Arial"/>
            </a:endParaRPr>
          </a:p>
        </p:txBody>
      </p:sp>
      <p:sp>
        <p:nvSpPr>
          <p:cNvPr id="886" name="Google Shape;886;p39"/>
          <p:cNvSpPr txBox="1">
            <a:spLocks noGrp="1"/>
          </p:cNvSpPr>
          <p:nvPr>
            <p:ph type="sldNum" idx="12"/>
          </p:nvPr>
        </p:nvSpPr>
        <p:spPr>
          <a:xfrm>
            <a:off x="6468713" y="6366945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fld id="{00000000-1234-1234-1234-123412341234}" type="slidenum">
              <a:rPr lang="es-ES"/>
              <a:pPr/>
              <a:t>33</a:t>
            </a:fld>
            <a:endParaRPr/>
          </a:p>
        </p:txBody>
      </p:sp>
      <p:sp>
        <p:nvSpPr>
          <p:cNvPr id="887" name="Google Shape;887;p39" descr="Crecimiento económico - Desarrollo Sostenible"/>
          <p:cNvSpPr/>
          <p:nvPr/>
        </p:nvSpPr>
        <p:spPr>
          <a:xfrm>
            <a:off x="186690" y="-173355"/>
            <a:ext cx="365760" cy="36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8" name="Google Shape;888;p39" descr="Bosques, desertificación y diversidad biológica - Desarrollo Sostenible"/>
          <p:cNvSpPr/>
          <p:nvPr/>
        </p:nvSpPr>
        <p:spPr>
          <a:xfrm>
            <a:off x="369570" y="9525"/>
            <a:ext cx="365760" cy="36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Autofit/>
          </a:bodyPr>
          <a:lstStyle/>
          <a:p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2" descr="https://www.un.org/sustainabledevelopment/es/wp-content/uploads/sites/3/2019/09/S-WEB-Goal-03-150x150.png">
            <a:extLst>
              <a:ext uri="{FF2B5EF4-FFF2-40B4-BE49-F238E27FC236}">
                <a16:creationId xmlns:a16="http://schemas.microsoft.com/office/drawing/2014/main" id="{DC98EC1B-6128-4B29-C269-E69DCAD12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580" y="4147410"/>
            <a:ext cx="1538185" cy="153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058E26E-E0DE-0A4B-EC1E-C15F1AD9AE4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9" y="6074787"/>
            <a:ext cx="657042" cy="657892"/>
          </a:xfrm>
          <a:prstGeom prst="rect">
            <a:avLst/>
          </a:prstGeom>
        </p:spPr>
      </p:pic>
      <p:pic>
        <p:nvPicPr>
          <p:cNvPr id="3" name="Picture 2" descr="https://www.un.org/sustainabledevelopment/es/wp-content/uploads/sites/3/2019/09/S-WEB-Goal-07-150x150.png">
            <a:extLst>
              <a:ext uri="{FF2B5EF4-FFF2-40B4-BE49-F238E27FC236}">
                <a16:creationId xmlns:a16="http://schemas.microsoft.com/office/drawing/2014/main" id="{97971AB1-3F06-D5A0-7F75-E16909D49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933" y="4147410"/>
            <a:ext cx="1538185" cy="153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www.un.org/sustainabledevelopment/es/wp-content/uploads/sites/3/2019/09/S-WEB-Goal-02-300x300.png">
            <a:extLst>
              <a:ext uri="{FF2B5EF4-FFF2-40B4-BE49-F238E27FC236}">
                <a16:creationId xmlns:a16="http://schemas.microsoft.com/office/drawing/2014/main" id="{45244477-22DC-40D0-0B09-D45A2D2C0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227" y="4147410"/>
            <a:ext cx="1538185" cy="153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www.un.org/sustainabledevelopment/es/wp-content/uploads/sites/3/2019/09/S-WEB-Goal-08-150x150.png">
            <a:extLst>
              <a:ext uri="{FF2B5EF4-FFF2-40B4-BE49-F238E27FC236}">
                <a16:creationId xmlns:a16="http://schemas.microsoft.com/office/drawing/2014/main" id="{F372FB42-9530-F842-0276-0FA415643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86" y="4147409"/>
            <a:ext cx="1538185" cy="153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C3CA161-62E2-0ADC-68D4-D39426312E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85"/>
          <a:stretch/>
        </p:blipFill>
        <p:spPr>
          <a:xfrm>
            <a:off x="1" y="2394903"/>
            <a:ext cx="9144000" cy="4497387"/>
          </a:xfrm>
          <a:prstGeom prst="rect">
            <a:avLst/>
          </a:prstGeom>
        </p:spPr>
      </p:pic>
      <p:sp>
        <p:nvSpPr>
          <p:cNvPr id="897" name="Google Shape;897;p40"/>
          <p:cNvSpPr/>
          <p:nvPr/>
        </p:nvSpPr>
        <p:spPr>
          <a:xfrm>
            <a:off x="-24289" y="0"/>
            <a:ext cx="9192577" cy="3434716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E6F53"/>
          </a:solidFill>
          <a:ln>
            <a:noFill/>
          </a:ln>
        </p:spPr>
      </p:sp>
      <p:sp>
        <p:nvSpPr>
          <p:cNvPr id="898" name="Google Shape;898;p40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 cap="flat" cmpd="sng">
            <a:solidFill>
              <a:srgbClr val="3E6F5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algn="ctr"/>
            <a:endParaRPr sz="216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9" name="Google Shape;899;p40"/>
          <p:cNvSpPr txBox="1"/>
          <p:nvPr/>
        </p:nvSpPr>
        <p:spPr>
          <a:xfrm>
            <a:off x="554356" y="424010"/>
            <a:ext cx="7248524" cy="11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4800" rIns="0" bIns="0" anchor="t" anchorCtr="0">
            <a:noAutofit/>
          </a:bodyPr>
          <a:lstStyle/>
          <a:p>
            <a:pPr>
              <a:lnSpc>
                <a:spcPct val="88636"/>
              </a:lnSpc>
            </a:pPr>
            <a:r>
              <a:rPr lang="es-ES" sz="5280" b="1" dirty="0">
                <a:solidFill>
                  <a:srgbClr val="FFFFFF"/>
                </a:solidFill>
                <a:latin typeface="+mj-lt"/>
                <a:sym typeface="Arial"/>
              </a:rPr>
              <a:t>04.</a:t>
            </a:r>
            <a:endParaRPr sz="2160" dirty="0">
              <a:latin typeface="+mj-lt"/>
            </a:endParaRPr>
          </a:p>
          <a:p>
            <a:pPr>
              <a:lnSpc>
                <a:spcPct val="88636"/>
              </a:lnSpc>
            </a:pPr>
            <a:r>
              <a:rPr lang="es-ES" sz="5280" b="1" dirty="0">
                <a:solidFill>
                  <a:srgbClr val="FFFFFF"/>
                </a:solidFill>
                <a:latin typeface="+mj-lt"/>
                <a:sym typeface="Arial"/>
              </a:rPr>
              <a:t>Plan de sostenibilidad</a:t>
            </a:r>
            <a:endParaRPr sz="5280" b="1" dirty="0">
              <a:solidFill>
                <a:srgbClr val="FFFFFF"/>
              </a:solidFill>
              <a:latin typeface="+mj-lt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41"/>
          <p:cNvSpPr/>
          <p:nvPr/>
        </p:nvSpPr>
        <p:spPr>
          <a:xfrm>
            <a:off x="565786" y="571500"/>
            <a:ext cx="8012430" cy="5715000"/>
          </a:xfrm>
          <a:custGeom>
            <a:avLst/>
            <a:gdLst/>
            <a:ahLst/>
            <a:cxnLst/>
            <a:rect l="l" t="t" r="r" b="b"/>
            <a:pathLst>
              <a:path w="304800" h="229305" extrusionOk="0">
                <a:moveTo>
                  <a:pt x="303400" y="1400"/>
                </a:moveTo>
                <a:lnTo>
                  <a:pt x="303400" y="227905"/>
                </a:lnTo>
                <a:lnTo>
                  <a:pt x="1400" y="227905"/>
                </a:lnTo>
                <a:lnTo>
                  <a:pt x="1400" y="1400"/>
                </a:lnTo>
                <a:lnTo>
                  <a:pt x="303400" y="1400"/>
                </a:lnTo>
                <a:moveTo>
                  <a:pt x="304800" y="0"/>
                </a:moveTo>
                <a:lnTo>
                  <a:pt x="303400" y="0"/>
                </a:lnTo>
                <a:lnTo>
                  <a:pt x="1400" y="0"/>
                </a:lnTo>
                <a:lnTo>
                  <a:pt x="0" y="0"/>
                </a:lnTo>
                <a:lnTo>
                  <a:pt x="0" y="1400"/>
                </a:lnTo>
                <a:lnTo>
                  <a:pt x="0" y="227905"/>
                </a:lnTo>
                <a:lnTo>
                  <a:pt x="0" y="229305"/>
                </a:lnTo>
                <a:lnTo>
                  <a:pt x="1400" y="229305"/>
                </a:lnTo>
                <a:lnTo>
                  <a:pt x="303400" y="229305"/>
                </a:lnTo>
                <a:lnTo>
                  <a:pt x="304800" y="229305"/>
                </a:lnTo>
                <a:lnTo>
                  <a:pt x="304800" y="227905"/>
                </a:lnTo>
                <a:lnTo>
                  <a:pt x="304800" y="1400"/>
                </a:lnTo>
                <a:lnTo>
                  <a:pt x="304800" y="0"/>
                </a:lnTo>
                <a:lnTo>
                  <a:pt x="304800" y="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>
            <a:noFill/>
          </a:ln>
        </p:spPr>
      </p:sp>
      <p:sp>
        <p:nvSpPr>
          <p:cNvPr id="905" name="Google Shape;905;p41"/>
          <p:cNvSpPr/>
          <p:nvPr/>
        </p:nvSpPr>
        <p:spPr>
          <a:xfrm>
            <a:off x="-24288" y="1"/>
            <a:ext cx="9192577" cy="2069158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E6F53"/>
          </a:solidFill>
          <a:ln>
            <a:noFill/>
          </a:ln>
        </p:spPr>
      </p:sp>
      <p:sp>
        <p:nvSpPr>
          <p:cNvPr id="906" name="Google Shape;906;p41"/>
          <p:cNvSpPr txBox="1"/>
          <p:nvPr/>
        </p:nvSpPr>
        <p:spPr>
          <a:xfrm>
            <a:off x="401189" y="2385149"/>
            <a:ext cx="4402454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0" rIns="0" bIns="0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s-ES" sz="1320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A partir de los ODS priorizados hemos elaborado el siguiente Plan de Sostenibilidad para el </a:t>
            </a:r>
            <a:r>
              <a:rPr lang="es-ES" sz="1320" b="1" dirty="0">
                <a:solidFill>
                  <a:srgbClr val="3E6F53"/>
                </a:solidFill>
                <a:latin typeface="Bahnschrift Light" panose="020B0502040204020203" pitchFamily="34" charset="0"/>
                <a:sym typeface="Arial"/>
              </a:rPr>
              <a:t>Hotel </a:t>
            </a:r>
            <a:r>
              <a:rPr lang="es-ES" sz="1320" b="1" dirty="0" err="1">
                <a:solidFill>
                  <a:srgbClr val="3E6F53"/>
                </a:solidFill>
                <a:latin typeface="Bahnschrift Light" panose="020B0502040204020203" pitchFamily="34" charset="0"/>
                <a:sym typeface="Arial"/>
              </a:rPr>
              <a:t>Canzana</a:t>
            </a:r>
            <a:r>
              <a:rPr lang="es-ES" sz="1320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es-ES" sz="1320" dirty="0">
              <a:solidFill>
                <a:srgbClr val="464646"/>
              </a:solidFill>
              <a:latin typeface="Bahnschrift Light" panose="020B0502040204020203" pitchFamily="34" charset="0"/>
              <a:sym typeface="Arial"/>
            </a:endParaRPr>
          </a:p>
          <a:p>
            <a:pPr algn="just">
              <a:lnSpc>
                <a:spcPct val="150000"/>
              </a:lnSpc>
            </a:pPr>
            <a:r>
              <a:rPr lang="es-ES" sz="1320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Este plan reúne aquellas acciones estratégicas, plazos, calendarios, recursos y responsabilidades que necesarias para  lograr los ODS prioritarios identificados: </a:t>
            </a:r>
            <a:r>
              <a:rPr lang="es-ES" sz="1320" b="1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2, 3, 7 y 8.</a:t>
            </a:r>
          </a:p>
          <a:p>
            <a:pPr algn="just">
              <a:lnSpc>
                <a:spcPct val="150000"/>
              </a:lnSpc>
            </a:pPr>
            <a:endParaRPr lang="es-ES" sz="1320" dirty="0">
              <a:solidFill>
                <a:srgbClr val="464646"/>
              </a:solidFill>
              <a:latin typeface="Bahnschrift Light" panose="020B0502040204020203" pitchFamily="34" charset="0"/>
              <a:sym typeface="Arial"/>
            </a:endParaRPr>
          </a:p>
          <a:p>
            <a:pPr algn="just">
              <a:lnSpc>
                <a:spcPct val="150000"/>
              </a:lnSpc>
            </a:pPr>
            <a:r>
              <a:rPr lang="es-ES" sz="1320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Además, este plan es comunicado a todos los miembros de la organización y revisado anualmente por el Comité de Sostenibilidad para su mejora continua en función de los cambios producidos que afectan a la contribución de los ODS prioritarios. </a:t>
            </a:r>
          </a:p>
        </p:txBody>
      </p:sp>
      <p:sp>
        <p:nvSpPr>
          <p:cNvPr id="907" name="Google Shape;907;p41"/>
          <p:cNvSpPr txBox="1"/>
          <p:nvPr/>
        </p:nvSpPr>
        <p:spPr>
          <a:xfrm>
            <a:off x="114552" y="172964"/>
            <a:ext cx="7388755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4800" rIns="0" bIns="0" anchor="t" anchorCtr="0">
            <a:noAutofit/>
          </a:bodyPr>
          <a:lstStyle/>
          <a:p>
            <a:pPr>
              <a:lnSpc>
                <a:spcPts val="4680"/>
              </a:lnSpc>
            </a:pPr>
            <a:r>
              <a:rPr lang="es-ES" sz="4320" b="1" dirty="0">
                <a:solidFill>
                  <a:schemeClr val="bg1"/>
                </a:solidFill>
                <a:latin typeface="Bahnschrift" panose="020B0502040204020203" pitchFamily="34" charset="0"/>
                <a:sym typeface="Arial"/>
              </a:rPr>
              <a:t>04. </a:t>
            </a:r>
            <a:endParaRPr sz="4320" b="1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>
              <a:lnSpc>
                <a:spcPts val="4680"/>
              </a:lnSpc>
            </a:pPr>
            <a:r>
              <a:rPr lang="es-ES" sz="4320" b="1" dirty="0">
                <a:solidFill>
                  <a:schemeClr val="bg1"/>
                </a:solidFill>
                <a:latin typeface="Bahnschrift" panose="020B0502040204020203" pitchFamily="34" charset="0"/>
                <a:sym typeface="Arial"/>
              </a:rPr>
              <a:t>Plan de sostenibilidad</a:t>
            </a:r>
            <a:endParaRPr sz="4320" b="1" dirty="0">
              <a:solidFill>
                <a:schemeClr val="bg1"/>
              </a:solidFill>
              <a:latin typeface="Bahnschrift" panose="020B0502040204020203" pitchFamily="34" charset="0"/>
              <a:sym typeface="Arial"/>
            </a:endParaRPr>
          </a:p>
        </p:txBody>
      </p:sp>
      <p:sp>
        <p:nvSpPr>
          <p:cNvPr id="908" name="Google Shape;908;p41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 cap="flat" cmpd="sng">
            <a:solidFill>
              <a:srgbClr val="3E6F5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algn="ctr"/>
            <a:endParaRPr sz="216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9" name="Google Shape;909;p41"/>
          <p:cNvSpPr txBox="1">
            <a:spLocks noGrp="1"/>
          </p:cNvSpPr>
          <p:nvPr>
            <p:ph type="sldNum" sz="quarter" idx="12"/>
          </p:nvPr>
        </p:nvSpPr>
        <p:spPr>
          <a:xfrm>
            <a:off x="6468713" y="6366945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0" tIns="54840" rIns="109710" bIns="54840" rtlCol="0" anchor="ctr" anchorCtr="0">
            <a:noAutofit/>
          </a:bodyPr>
          <a:lstStyle/>
          <a:p>
            <a:fld id="{00000000-1234-1234-1234-123412341234}" type="slidenum">
              <a:rPr lang="es-ES"/>
              <a:pPr/>
              <a:t>35</a:t>
            </a:fld>
            <a:endParaRPr/>
          </a:p>
        </p:txBody>
      </p:sp>
      <p:pic>
        <p:nvPicPr>
          <p:cNvPr id="2" name="Picture 4" descr="circulo.png">
            <a:extLst>
              <a:ext uri="{FF2B5EF4-FFF2-40B4-BE49-F238E27FC236}">
                <a16:creationId xmlns:a16="http://schemas.microsoft.com/office/drawing/2014/main" id="{12A34339-399C-A0E2-0A49-ADAAA71F8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404" y="2255871"/>
            <a:ext cx="4200048" cy="410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C46E157-7EF7-6027-14C9-B719079FA3D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9" y="6074787"/>
            <a:ext cx="657042" cy="657892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0" y="-34282"/>
            <a:ext cx="9144000" cy="2103447"/>
            <a:chOff x="-62946" y="-28575"/>
            <a:chExt cx="2770981" cy="5743575"/>
          </a:xfrm>
          <a:solidFill>
            <a:srgbClr val="3E6F53"/>
          </a:solidFill>
        </p:grpSpPr>
        <p:sp>
          <p:nvSpPr>
            <p:cNvPr id="2" name="Freeform 2"/>
            <p:cNvSpPr/>
            <p:nvPr/>
          </p:nvSpPr>
          <p:spPr>
            <a:xfrm>
              <a:off x="-62946" y="-28575"/>
              <a:ext cx="2770981" cy="574357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36</a:t>
            </a:fld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 rot="21600000">
            <a:off x="114556" y="172964"/>
            <a:ext cx="7388755" cy="1188720"/>
          </a:xfrm>
          <a:prstGeom prst="rect">
            <a:avLst/>
          </a:prstGeom>
        </p:spPr>
        <p:txBody>
          <a:bodyPr lIns="0" tIns="64800" rIns="0" bIns="0" rtlCol="0" anchor="t"/>
          <a:lstStyle/>
          <a:p>
            <a:pPr>
              <a:lnSpc>
                <a:spcPts val="4680"/>
              </a:lnSpc>
            </a:pPr>
            <a:r>
              <a:rPr lang="es-ES" sz="4320" b="1" dirty="0">
                <a:solidFill>
                  <a:schemeClr val="bg1"/>
                </a:solidFill>
                <a:latin typeface="Bahnschrift" panose="020B0502040204020203" pitchFamily="34" charset="0"/>
              </a:rPr>
              <a:t>04. </a:t>
            </a:r>
          </a:p>
          <a:p>
            <a:pPr>
              <a:lnSpc>
                <a:spcPts val="4680"/>
              </a:lnSpc>
            </a:pPr>
            <a:r>
              <a:rPr lang="es-ES" sz="4320" b="1" dirty="0">
                <a:solidFill>
                  <a:schemeClr val="bg1"/>
                </a:solidFill>
                <a:latin typeface="Bahnschrift" panose="020B0502040204020203" pitchFamily="34" charset="0"/>
              </a:rPr>
              <a:t>Plan de sostenibilidad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0" y="-34290"/>
            <a:ext cx="9144000" cy="6892291"/>
          </a:xfrm>
          <a:prstGeom prst="rect">
            <a:avLst/>
          </a:prstGeom>
          <a:noFill/>
          <a:ln w="76200">
            <a:solidFill>
              <a:srgbClr val="3E6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60" dirty="0"/>
          </a:p>
        </p:txBody>
      </p:sp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493992"/>
              </p:ext>
            </p:extLst>
          </p:nvPr>
        </p:nvGraphicFramePr>
        <p:xfrm>
          <a:off x="419299" y="3335706"/>
          <a:ext cx="8365561" cy="2356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1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24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8023">
                <a:tc>
                  <a:txBody>
                    <a:bodyPr/>
                    <a:lstStyle/>
                    <a:p>
                      <a:r>
                        <a:rPr lang="es-ES" sz="1500" dirty="0">
                          <a:latin typeface="Bahnschrift" panose="020B0502040204020203" pitchFamily="34" charset="0"/>
                        </a:rPr>
                        <a:t>Metas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500" dirty="0">
                          <a:latin typeface="Bahnschrift" panose="020B0502040204020203" pitchFamily="34" charset="0"/>
                        </a:rPr>
                        <a:t>Acciones estratégicas 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7995">
                <a:tc>
                  <a:txBody>
                    <a:bodyPr/>
                    <a:lstStyle/>
                    <a:p>
                      <a:pPr algn="just"/>
                      <a:r>
                        <a:rPr lang="es-ES" sz="1200" b="0" dirty="0">
                          <a:solidFill>
                            <a:schemeClr val="bg1"/>
                          </a:solidFill>
                          <a:latin typeface="Bahnschrift Light" panose="020B0502040204020203" pitchFamily="34" charset="0"/>
                        </a:rPr>
                        <a:t>2.4  Para 2030, asegurar la sostenibilidad de los sistemas de producción de alimentos y aplicar prácticas agrícolas resilientes que aumenten la productividad y la producción, contribuyan al mantenimiento de los ecosistemas, fortalezcan la capacidad de adaptación al cambio climático, los fenómenos meteorológicos extremos, las sequías, las inundaciones y otros desastres, y mejoren progresivamente la calidad del suelo y la tierra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763270" rtl="0" eaLnBrk="1" latinLnBrk="0" hangingPunct="1"/>
                      <a:r>
                        <a:rPr lang="es-ES" sz="1200" b="0" kern="120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  <a:ea typeface="+mn-ea"/>
                          <a:cs typeface="+mn-cs"/>
                        </a:rPr>
                        <a:t>Priorizar la compra de productos que provenga de agricultura y cultivos sostenibles para el desayuno.</a:t>
                      </a:r>
                    </a:p>
                    <a:p>
                      <a:pPr marL="0" algn="just" defTabSz="763270" rtl="0" eaLnBrk="1" latinLnBrk="0" hangingPunct="1"/>
                      <a:endParaRPr lang="es-ES" sz="1200" b="0" kern="1200" dirty="0">
                        <a:solidFill>
                          <a:srgbClr val="464646"/>
                        </a:solidFill>
                        <a:latin typeface="Bahnschrift Light" panose="020B0502040204020203" pitchFamily="34" charset="0"/>
                        <a:ea typeface="+mn-ea"/>
                        <a:cs typeface="+mn-cs"/>
                      </a:endParaRPr>
                    </a:p>
                    <a:p>
                      <a:pPr marL="0" algn="just" defTabSz="763270" rtl="0" eaLnBrk="1" latinLnBrk="0" hangingPunct="1"/>
                      <a:r>
                        <a:rPr lang="es-ES" sz="1200" b="0" kern="120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  <a:ea typeface="+mn-ea"/>
                          <a:cs typeface="+mn-cs"/>
                        </a:rPr>
                        <a:t>Priorizar la compra de productos frescos locales en la planificación de compras.</a:t>
                      </a:r>
                    </a:p>
                    <a:p>
                      <a:pPr marL="0" algn="just" defTabSz="763270" rtl="0" eaLnBrk="1" latinLnBrk="0" hangingPunct="1"/>
                      <a:endParaRPr lang="es-ES" sz="1200" b="0" kern="1200" dirty="0">
                        <a:solidFill>
                          <a:srgbClr val="464646"/>
                        </a:solidFill>
                        <a:latin typeface="Bahnschrift Ligh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090642"/>
                  </a:ext>
                </a:extLst>
              </a:tr>
            </a:tbl>
          </a:graphicData>
        </a:graphic>
      </p:graphicFrame>
      <p:graphicFrame>
        <p:nvGraphicFramePr>
          <p:cNvPr id="15" name="Tabla 14"/>
          <p:cNvGraphicFramePr>
            <a:graphicFrameLocks noGrp="1"/>
          </p:cNvGraphicFramePr>
          <p:nvPr/>
        </p:nvGraphicFramePr>
        <p:xfrm>
          <a:off x="419299" y="2707791"/>
          <a:ext cx="3507928" cy="427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5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2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7805">
                <a:tc>
                  <a:txBody>
                    <a:bodyPr/>
                    <a:lstStyle/>
                    <a:p>
                      <a:r>
                        <a:rPr lang="es-ES" sz="1500" dirty="0">
                          <a:latin typeface="Bahnschrift" panose="020B0502040204020203" pitchFamily="34" charset="0"/>
                        </a:rPr>
                        <a:t>Responsable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300" b="0" i="0" dirty="0">
                          <a:solidFill>
                            <a:srgbClr val="464646"/>
                          </a:solidFill>
                          <a:latin typeface="Bahnschrift" panose="020B0502040204020203" pitchFamily="34" charset="0"/>
                        </a:rPr>
                        <a:t>LF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la 15"/>
          <p:cNvGraphicFramePr>
            <a:graphicFrameLocks noGrp="1"/>
          </p:cNvGraphicFramePr>
          <p:nvPr/>
        </p:nvGraphicFramePr>
        <p:xfrm>
          <a:off x="419310" y="2226059"/>
          <a:ext cx="3507927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0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7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720">
                <a:tc>
                  <a:txBody>
                    <a:bodyPr/>
                    <a:lstStyle/>
                    <a:p>
                      <a:r>
                        <a:rPr lang="es-ES" sz="1500" dirty="0">
                          <a:latin typeface="Bahnschrift" panose="020B0502040204020203" pitchFamily="34" charset="0"/>
                        </a:rPr>
                        <a:t>Plazo</a:t>
                      </a:r>
                      <a:r>
                        <a:rPr lang="es-ES" sz="1500" dirty="0">
                          <a:latin typeface="Karla" charset="0"/>
                        </a:rPr>
                        <a:t> </a:t>
                      </a:r>
                      <a:r>
                        <a:rPr lang="es-ES" sz="1500" baseline="0" dirty="0">
                          <a:latin typeface="Karla" charset="0"/>
                        </a:rPr>
                        <a:t> </a:t>
                      </a:r>
                      <a:endParaRPr lang="es-ES" sz="1500" dirty="0">
                        <a:latin typeface="Karla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300" b="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</a:rPr>
                        <a:t>2023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036000"/>
              </p:ext>
            </p:extLst>
          </p:nvPr>
        </p:nvGraphicFramePr>
        <p:xfrm>
          <a:off x="4346526" y="2178941"/>
          <a:ext cx="4438334" cy="890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768">
                  <a:extLst>
                    <a:ext uri="{9D8B030D-6E8A-4147-A177-3AD203B41FA5}">
                      <a16:colId xmlns:a16="http://schemas.microsoft.com/office/drawing/2014/main" val="1517143886"/>
                    </a:ext>
                  </a:extLst>
                </a:gridCol>
                <a:gridCol w="3061566">
                  <a:extLst>
                    <a:ext uri="{9D8B030D-6E8A-4147-A177-3AD203B41FA5}">
                      <a16:colId xmlns:a16="http://schemas.microsoft.com/office/drawing/2014/main" val="4187193773"/>
                    </a:ext>
                  </a:extLst>
                </a:gridCol>
              </a:tblGrid>
              <a:tr h="440208">
                <a:tc rowSpan="2">
                  <a:txBody>
                    <a:bodyPr/>
                    <a:lstStyle/>
                    <a:p>
                      <a:r>
                        <a:rPr lang="es-ES" sz="1500" dirty="0">
                          <a:latin typeface="Bahnschrift" panose="020B0502040204020203" pitchFamily="34" charset="0"/>
                        </a:rPr>
                        <a:t>Indicadores</a:t>
                      </a:r>
                      <a:endParaRPr lang="es-ES" sz="1500" dirty="0">
                        <a:latin typeface="Karla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53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1100" b="0" i="0" u="none" strike="noStrike" cap="none" dirty="0">
                          <a:solidFill>
                            <a:schemeClr val="bg1"/>
                          </a:solidFill>
                          <a:latin typeface="Bahnschrift Light" panose="020B0502040204020203" pitchFamily="34" charset="0"/>
                          <a:ea typeface="+mn-ea"/>
                          <a:cs typeface="+mn-cs"/>
                          <a:sym typeface="Arial"/>
                        </a:rPr>
                        <a:t>% de productos que provengan de agricultura y cultivos sostenibles en el desayuno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996734"/>
                  </a:ext>
                </a:extLst>
              </a:tr>
              <a:tr h="440208">
                <a:tc vMerge="1">
                  <a:txBody>
                    <a:bodyPr/>
                    <a:lstStyle/>
                    <a:p>
                      <a:endParaRPr lang="es-ES" sz="1500" dirty="0">
                        <a:latin typeface="Karla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53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1100" b="0" i="0" u="none" strike="noStrike" cap="none" dirty="0">
                          <a:solidFill>
                            <a:schemeClr val="bg1"/>
                          </a:solidFill>
                          <a:latin typeface="Bahnschrift Light" panose="020B0502040204020203" pitchFamily="34" charset="0"/>
                          <a:ea typeface="+mn-ea"/>
                          <a:cs typeface="+mn-cs"/>
                          <a:sym typeface="Arial"/>
                        </a:rPr>
                        <a:t>% de productos locales utilizados en el desayuno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2098635"/>
                  </a:ext>
                </a:extLst>
              </a:tr>
            </a:tbl>
          </a:graphicData>
        </a:graphic>
      </p:graphicFrame>
      <p:pic>
        <p:nvPicPr>
          <p:cNvPr id="7" name="Picture 2" descr="https://www.un.org/sustainabledevelopment/es/wp-content/uploads/sites/3/2019/09/S-WEB-Goal-02-300x300.png">
            <a:extLst>
              <a:ext uri="{FF2B5EF4-FFF2-40B4-BE49-F238E27FC236}">
                <a16:creationId xmlns:a16="http://schemas.microsoft.com/office/drawing/2014/main" id="{1685F332-C4C7-8D33-4CEA-E96165BF2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038" y="276829"/>
            <a:ext cx="1481227" cy="148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C068854-17BF-14F2-120E-697E494E5D4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9" y="6074787"/>
            <a:ext cx="657042" cy="65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131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0" y="-34282"/>
            <a:ext cx="9144000" cy="2103447"/>
            <a:chOff x="-62946" y="-28575"/>
            <a:chExt cx="2770981" cy="5743575"/>
          </a:xfrm>
          <a:solidFill>
            <a:srgbClr val="3E6F53"/>
          </a:solidFill>
        </p:grpSpPr>
        <p:sp>
          <p:nvSpPr>
            <p:cNvPr id="2" name="Freeform 2"/>
            <p:cNvSpPr/>
            <p:nvPr/>
          </p:nvSpPr>
          <p:spPr>
            <a:xfrm>
              <a:off x="-62946" y="-28575"/>
              <a:ext cx="2770981" cy="574357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37</a:t>
            </a:fld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 rot="21600000">
            <a:off x="114556" y="172964"/>
            <a:ext cx="7388755" cy="1188720"/>
          </a:xfrm>
          <a:prstGeom prst="rect">
            <a:avLst/>
          </a:prstGeom>
        </p:spPr>
        <p:txBody>
          <a:bodyPr lIns="0" tIns="64800" rIns="0" bIns="0" rtlCol="0" anchor="t"/>
          <a:lstStyle/>
          <a:p>
            <a:pPr>
              <a:lnSpc>
                <a:spcPts val="4680"/>
              </a:lnSpc>
            </a:pPr>
            <a:r>
              <a:rPr lang="es-ES" sz="4320" b="1" dirty="0">
                <a:solidFill>
                  <a:schemeClr val="bg1"/>
                </a:solidFill>
                <a:latin typeface="Bahnschrift" panose="020B0502040204020203" pitchFamily="34" charset="0"/>
              </a:rPr>
              <a:t>04. </a:t>
            </a:r>
          </a:p>
          <a:p>
            <a:pPr>
              <a:lnSpc>
                <a:spcPts val="4680"/>
              </a:lnSpc>
            </a:pPr>
            <a:r>
              <a:rPr lang="es-ES" sz="4320" b="1" dirty="0">
                <a:solidFill>
                  <a:schemeClr val="bg1"/>
                </a:solidFill>
                <a:latin typeface="Bahnschrift" panose="020B0502040204020203" pitchFamily="34" charset="0"/>
              </a:rPr>
              <a:t>Plan de sostenibilidad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0" y="-34290"/>
            <a:ext cx="9144000" cy="6892291"/>
          </a:xfrm>
          <a:prstGeom prst="rect">
            <a:avLst/>
          </a:prstGeom>
          <a:noFill/>
          <a:ln w="76200">
            <a:solidFill>
              <a:srgbClr val="3E6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60" dirty="0"/>
          </a:p>
        </p:txBody>
      </p:sp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380484"/>
              </p:ext>
            </p:extLst>
          </p:nvPr>
        </p:nvGraphicFramePr>
        <p:xfrm>
          <a:off x="389219" y="3675594"/>
          <a:ext cx="8365561" cy="21633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0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65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7731">
                <a:tc>
                  <a:txBody>
                    <a:bodyPr/>
                    <a:lstStyle/>
                    <a:p>
                      <a:r>
                        <a:rPr lang="es-ES" sz="1500" dirty="0">
                          <a:latin typeface="Bahnschrift" panose="020B0502040204020203" pitchFamily="34" charset="0"/>
                        </a:rPr>
                        <a:t>Metas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500" dirty="0">
                          <a:latin typeface="Bahnschrift" panose="020B0502040204020203" pitchFamily="34" charset="0"/>
                        </a:rPr>
                        <a:t>Acciones estratégicas 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8252">
                <a:tc>
                  <a:txBody>
                    <a:bodyPr/>
                    <a:lstStyle/>
                    <a:p>
                      <a:pPr algn="just"/>
                      <a:r>
                        <a:rPr lang="es-ES" sz="1200" b="0" dirty="0">
                          <a:solidFill>
                            <a:schemeClr val="bg1"/>
                          </a:solidFill>
                          <a:latin typeface="Bahnschrift Light" panose="020B0502040204020203" pitchFamily="34" charset="0"/>
                        </a:rPr>
                        <a:t>3.5  Fortalecer la prevención y el tratamiento del abuso de sustancias adictivas, incluido el uso indebido de estupefacientes y el consumo nocivo de alcohol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763270" rtl="0" eaLnBrk="1" latinLnBrk="0" hangingPunct="1"/>
                      <a:endParaRPr lang="es-ES" sz="1200" b="0" kern="1200" dirty="0">
                        <a:solidFill>
                          <a:srgbClr val="464646"/>
                        </a:solidFill>
                        <a:latin typeface="Bahnschrift Light" panose="020B0502040204020203" pitchFamily="34" charset="0"/>
                        <a:ea typeface="+mn-ea"/>
                        <a:cs typeface="+mn-cs"/>
                      </a:endParaRPr>
                    </a:p>
                    <a:p>
                      <a:pPr marL="0" algn="just" defTabSz="763270" rtl="0" eaLnBrk="1" latinLnBrk="0" hangingPunct="1"/>
                      <a:r>
                        <a:rPr lang="es-ES" sz="1200" b="0" kern="120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  <a:ea typeface="+mn-ea"/>
                          <a:cs typeface="+mn-cs"/>
                        </a:rPr>
                        <a:t>Disponer acuerdo con empresa externa de actividades de turismo activo (bicicleta, kayak, etc.) que fomenten hábitos de vida saludable.</a:t>
                      </a:r>
                    </a:p>
                    <a:p>
                      <a:pPr marL="0" algn="just" defTabSz="763270" rtl="0" eaLnBrk="1" latinLnBrk="0" hangingPunct="1"/>
                      <a:endParaRPr lang="es-ES" sz="1200" b="0" kern="1200" dirty="0">
                        <a:solidFill>
                          <a:srgbClr val="464646"/>
                        </a:solidFill>
                        <a:latin typeface="Bahnschrift Light" panose="020B0502040204020203" pitchFamily="34" charset="0"/>
                        <a:ea typeface="+mn-ea"/>
                        <a:cs typeface="+mn-cs"/>
                      </a:endParaRPr>
                    </a:p>
                    <a:p>
                      <a:pPr marL="0" algn="just" defTabSz="763270" rtl="0" eaLnBrk="1" latinLnBrk="0" hangingPunct="1"/>
                      <a:r>
                        <a:rPr lang="es-ES" sz="1200" b="0" kern="120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  <a:ea typeface="+mn-ea"/>
                          <a:cs typeface="+mn-cs"/>
                        </a:rPr>
                        <a:t>Definir rutas de senderismo con información práctica de destino para los clientes del hotel y peregrinos del Camino de Santiago que se acerquen a solicitar información del destino.</a:t>
                      </a:r>
                    </a:p>
                    <a:p>
                      <a:pPr marL="0" algn="just" defTabSz="763270" rtl="0" eaLnBrk="1" latinLnBrk="0" hangingPunct="1"/>
                      <a:endParaRPr lang="es-ES" sz="1200" b="0" kern="1200" dirty="0">
                        <a:solidFill>
                          <a:srgbClr val="464646"/>
                        </a:solidFill>
                        <a:latin typeface="Bahnschrift Ligh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Tabla 14"/>
          <p:cNvGraphicFramePr>
            <a:graphicFrameLocks noGrp="1"/>
          </p:cNvGraphicFramePr>
          <p:nvPr/>
        </p:nvGraphicFramePr>
        <p:xfrm>
          <a:off x="419299" y="2828372"/>
          <a:ext cx="3507928" cy="427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5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2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7805">
                <a:tc>
                  <a:txBody>
                    <a:bodyPr/>
                    <a:lstStyle/>
                    <a:p>
                      <a:r>
                        <a:rPr lang="es-ES" sz="1500" dirty="0">
                          <a:latin typeface="Bahnschrift" panose="020B0502040204020203" pitchFamily="34" charset="0"/>
                        </a:rPr>
                        <a:t>Responsable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300" b="0" i="0" dirty="0">
                          <a:solidFill>
                            <a:srgbClr val="464646"/>
                          </a:solidFill>
                          <a:latin typeface="Bahnschrift" panose="020B0502040204020203" pitchFamily="34" charset="0"/>
                        </a:rPr>
                        <a:t>LF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la 15"/>
          <p:cNvGraphicFramePr>
            <a:graphicFrameLocks noGrp="1"/>
          </p:cNvGraphicFramePr>
          <p:nvPr/>
        </p:nvGraphicFramePr>
        <p:xfrm>
          <a:off x="419310" y="2346640"/>
          <a:ext cx="3507927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0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7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720">
                <a:tc>
                  <a:txBody>
                    <a:bodyPr/>
                    <a:lstStyle/>
                    <a:p>
                      <a:r>
                        <a:rPr lang="es-ES" sz="1500" dirty="0">
                          <a:latin typeface="Bahnschrift" panose="020B0502040204020203" pitchFamily="34" charset="0"/>
                        </a:rPr>
                        <a:t>Plazo</a:t>
                      </a:r>
                      <a:r>
                        <a:rPr lang="es-ES" sz="1500" dirty="0">
                          <a:latin typeface="Karla" charset="0"/>
                        </a:rPr>
                        <a:t> </a:t>
                      </a:r>
                      <a:r>
                        <a:rPr lang="es-ES" sz="1500" baseline="0" dirty="0">
                          <a:latin typeface="Karla" charset="0"/>
                        </a:rPr>
                        <a:t> </a:t>
                      </a:r>
                      <a:endParaRPr lang="es-ES" sz="1500" dirty="0">
                        <a:latin typeface="Karla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300" b="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</a:rPr>
                        <a:t>2023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338188"/>
              </p:ext>
            </p:extLst>
          </p:nvPr>
        </p:nvGraphicFramePr>
        <p:xfrm>
          <a:off x="4138488" y="2338333"/>
          <a:ext cx="4616292" cy="12077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0980">
                  <a:extLst>
                    <a:ext uri="{9D8B030D-6E8A-4147-A177-3AD203B41FA5}">
                      <a16:colId xmlns:a16="http://schemas.microsoft.com/office/drawing/2014/main" val="1517143886"/>
                    </a:ext>
                  </a:extLst>
                </a:gridCol>
                <a:gridCol w="3145312">
                  <a:extLst>
                    <a:ext uri="{9D8B030D-6E8A-4147-A177-3AD203B41FA5}">
                      <a16:colId xmlns:a16="http://schemas.microsoft.com/office/drawing/2014/main" val="4187193773"/>
                    </a:ext>
                  </a:extLst>
                </a:gridCol>
              </a:tblGrid>
              <a:tr h="595089">
                <a:tc rowSpan="2">
                  <a:txBody>
                    <a:bodyPr/>
                    <a:lstStyle/>
                    <a:p>
                      <a:r>
                        <a:rPr lang="es-ES" sz="1500" dirty="0">
                          <a:latin typeface="Bahnschrift" panose="020B0502040204020203" pitchFamily="34" charset="0"/>
                        </a:rPr>
                        <a:t>Indicadores</a:t>
                      </a:r>
                      <a:endParaRPr lang="es-ES" sz="1500" dirty="0">
                        <a:latin typeface="Karla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53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1100" b="0" i="0" u="none" strike="noStrike" cap="none" dirty="0" err="1">
                          <a:solidFill>
                            <a:schemeClr val="bg1"/>
                          </a:solidFill>
                          <a:latin typeface="Bahnschrift Light" panose="020B0502040204020203" pitchFamily="34" charset="0"/>
                          <a:ea typeface="+mn-ea"/>
                          <a:cs typeface="+mn-cs"/>
                          <a:sym typeface="Arial"/>
                        </a:rPr>
                        <a:t>Nº</a:t>
                      </a:r>
                      <a:r>
                        <a:rPr lang="es-ES" sz="1100" b="0" i="0" u="none" strike="noStrike" cap="none" dirty="0">
                          <a:solidFill>
                            <a:schemeClr val="bg1"/>
                          </a:solidFill>
                          <a:latin typeface="Bahnschrift Light" panose="020B0502040204020203" pitchFamily="34" charset="0"/>
                          <a:ea typeface="+mn-ea"/>
                          <a:cs typeface="+mn-cs"/>
                          <a:sym typeface="Arial"/>
                        </a:rPr>
                        <a:t> de acuerdos con empresas de turismo activo locales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996734"/>
                  </a:ext>
                </a:extLst>
              </a:tr>
              <a:tr h="595089">
                <a:tc vMerge="1">
                  <a:txBody>
                    <a:bodyPr/>
                    <a:lstStyle/>
                    <a:p>
                      <a:endParaRPr lang="es-ES" sz="1500" dirty="0">
                        <a:latin typeface="Karla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53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1100" b="0" i="0" u="none" strike="noStrike" cap="none" dirty="0" err="1">
                          <a:solidFill>
                            <a:schemeClr val="bg1"/>
                          </a:solidFill>
                          <a:latin typeface="Bahnschrift Light" panose="020B0502040204020203" pitchFamily="34" charset="0"/>
                          <a:ea typeface="+mn-ea"/>
                          <a:cs typeface="+mn-cs"/>
                          <a:sym typeface="Arial"/>
                        </a:rPr>
                        <a:t>Nº</a:t>
                      </a:r>
                      <a:r>
                        <a:rPr lang="es-ES" sz="1100" b="0" i="0" u="none" strike="noStrike" cap="none" dirty="0">
                          <a:solidFill>
                            <a:schemeClr val="bg1"/>
                          </a:solidFill>
                          <a:latin typeface="Bahnschrift Light" panose="020B0502040204020203" pitchFamily="34" charset="0"/>
                          <a:ea typeface="+mn-ea"/>
                          <a:cs typeface="+mn-cs"/>
                          <a:sym typeface="Arial"/>
                        </a:rPr>
                        <a:t> de rutas de senderismo creadas y documentadas con folleto e información práctica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658397"/>
                  </a:ext>
                </a:extLst>
              </a:tr>
            </a:tbl>
          </a:graphicData>
        </a:graphic>
      </p:graphicFrame>
      <p:pic>
        <p:nvPicPr>
          <p:cNvPr id="7" name="Picture 2" descr="Salud - Desarrollo Sostenible">
            <a:extLst>
              <a:ext uri="{FF2B5EF4-FFF2-40B4-BE49-F238E27FC236}">
                <a16:creationId xmlns:a16="http://schemas.microsoft.com/office/drawing/2014/main" id="{C500ACCF-C4BE-5320-4DD0-5A90F87CF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942" y="199255"/>
            <a:ext cx="1636371" cy="163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7F14B74-F7CC-5448-3CB2-654D1B80B00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9" y="6074787"/>
            <a:ext cx="657042" cy="65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6095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0" y="-34282"/>
            <a:ext cx="9144000" cy="2103447"/>
            <a:chOff x="-62946" y="-28575"/>
            <a:chExt cx="2770981" cy="5743575"/>
          </a:xfrm>
          <a:solidFill>
            <a:srgbClr val="3E6F53"/>
          </a:solidFill>
        </p:grpSpPr>
        <p:sp>
          <p:nvSpPr>
            <p:cNvPr id="2" name="Freeform 2"/>
            <p:cNvSpPr/>
            <p:nvPr/>
          </p:nvSpPr>
          <p:spPr>
            <a:xfrm>
              <a:off x="-62946" y="-28575"/>
              <a:ext cx="2770981" cy="574357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TextBox 6"/>
          <p:cNvSpPr txBox="1"/>
          <p:nvPr/>
        </p:nvSpPr>
        <p:spPr>
          <a:xfrm rot="21600000">
            <a:off x="114556" y="172964"/>
            <a:ext cx="7388755" cy="1188720"/>
          </a:xfrm>
          <a:prstGeom prst="rect">
            <a:avLst/>
          </a:prstGeom>
        </p:spPr>
        <p:txBody>
          <a:bodyPr lIns="0" tIns="64800" rIns="0" bIns="0" rtlCol="0" anchor="t"/>
          <a:lstStyle/>
          <a:p>
            <a:pPr>
              <a:lnSpc>
                <a:spcPts val="4680"/>
              </a:lnSpc>
            </a:pPr>
            <a:r>
              <a:rPr lang="es-ES" sz="4320" b="1" dirty="0">
                <a:solidFill>
                  <a:schemeClr val="bg1"/>
                </a:solidFill>
                <a:latin typeface="Bahnschrift" panose="020B0502040204020203" pitchFamily="34" charset="0"/>
              </a:rPr>
              <a:t>04. </a:t>
            </a:r>
          </a:p>
          <a:p>
            <a:pPr>
              <a:lnSpc>
                <a:spcPts val="4680"/>
              </a:lnSpc>
            </a:pPr>
            <a:r>
              <a:rPr lang="es-ES" sz="4320" b="1" dirty="0">
                <a:solidFill>
                  <a:schemeClr val="bg1"/>
                </a:solidFill>
                <a:latin typeface="Bahnschrift" panose="020B0502040204020203" pitchFamily="34" charset="0"/>
              </a:rPr>
              <a:t>Plan de sostenibilidad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0" y="-34290"/>
            <a:ext cx="9144000" cy="6892291"/>
          </a:xfrm>
          <a:prstGeom prst="rect">
            <a:avLst/>
          </a:prstGeom>
          <a:noFill/>
          <a:ln w="76200">
            <a:solidFill>
              <a:srgbClr val="3E6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60" dirty="0"/>
          </a:p>
        </p:txBody>
      </p:sp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570454"/>
              </p:ext>
            </p:extLst>
          </p:nvPr>
        </p:nvGraphicFramePr>
        <p:xfrm>
          <a:off x="389219" y="3465989"/>
          <a:ext cx="8365561" cy="16260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4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8023">
                <a:tc>
                  <a:txBody>
                    <a:bodyPr/>
                    <a:lstStyle/>
                    <a:p>
                      <a:r>
                        <a:rPr lang="es-ES" sz="1500" dirty="0">
                          <a:latin typeface="Bahnschrift" panose="020B0502040204020203" pitchFamily="34" charset="0"/>
                        </a:rPr>
                        <a:t>Metas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500" dirty="0">
                          <a:latin typeface="Bahnschrift" panose="020B0502040204020203" pitchFamily="34" charset="0"/>
                        </a:rPr>
                        <a:t>Acciones estratégicas 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7995">
                <a:tc>
                  <a:txBody>
                    <a:bodyPr/>
                    <a:lstStyle/>
                    <a:p>
                      <a:pPr algn="just"/>
                      <a:r>
                        <a:rPr lang="es-ES" sz="1200" b="0" dirty="0">
                          <a:solidFill>
                            <a:schemeClr val="bg1"/>
                          </a:solidFill>
                          <a:latin typeface="Bahnschrift Light" panose="020B0502040204020203" pitchFamily="34" charset="0"/>
                        </a:rPr>
                        <a:t>7.2  De aquí a 2030, aumentar considerablemente la proporción de energía renovable en el conjunto de fuentes energéticas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763270" rtl="0" eaLnBrk="1" latinLnBrk="0" hangingPunct="1"/>
                      <a:r>
                        <a:rPr lang="es-ES" sz="1200" b="0" kern="120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  <a:ea typeface="+mn-ea"/>
                          <a:cs typeface="+mn-cs"/>
                        </a:rPr>
                        <a:t>Reducir consumo energético para medir impacto de la implantación realizada en años anteriores de iluminación LED, los sensores de presencia, temporizadores para regular el alumbrado y las buenas prácticas aplicadas.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Tabla 14"/>
          <p:cNvGraphicFramePr>
            <a:graphicFrameLocks noGrp="1"/>
          </p:cNvGraphicFramePr>
          <p:nvPr/>
        </p:nvGraphicFramePr>
        <p:xfrm>
          <a:off x="419299" y="2707791"/>
          <a:ext cx="3507928" cy="427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5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2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7805">
                <a:tc>
                  <a:txBody>
                    <a:bodyPr/>
                    <a:lstStyle/>
                    <a:p>
                      <a:r>
                        <a:rPr lang="es-ES" sz="1500" dirty="0">
                          <a:latin typeface="Bahnschrift" panose="020B0502040204020203" pitchFamily="34" charset="0"/>
                        </a:rPr>
                        <a:t>Responsable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300" b="0" i="0" dirty="0">
                          <a:solidFill>
                            <a:srgbClr val="464646"/>
                          </a:solidFill>
                          <a:latin typeface="Bahnschrift" panose="020B0502040204020203" pitchFamily="34" charset="0"/>
                        </a:rPr>
                        <a:t>LF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la 15"/>
          <p:cNvGraphicFramePr>
            <a:graphicFrameLocks noGrp="1"/>
          </p:cNvGraphicFramePr>
          <p:nvPr/>
        </p:nvGraphicFramePr>
        <p:xfrm>
          <a:off x="419310" y="2226059"/>
          <a:ext cx="3507927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0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7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720">
                <a:tc>
                  <a:txBody>
                    <a:bodyPr/>
                    <a:lstStyle/>
                    <a:p>
                      <a:r>
                        <a:rPr lang="es-ES" sz="1500" dirty="0">
                          <a:latin typeface="Bahnschrift" panose="020B0502040204020203" pitchFamily="34" charset="0"/>
                        </a:rPr>
                        <a:t>Plazo</a:t>
                      </a:r>
                      <a:r>
                        <a:rPr lang="es-ES" sz="1500" dirty="0">
                          <a:latin typeface="Karla" charset="0"/>
                        </a:rPr>
                        <a:t> </a:t>
                      </a:r>
                      <a:r>
                        <a:rPr lang="es-ES" sz="1500" baseline="0" dirty="0">
                          <a:latin typeface="Karla" charset="0"/>
                        </a:rPr>
                        <a:t> </a:t>
                      </a:r>
                      <a:endParaRPr lang="es-ES" sz="1500" dirty="0">
                        <a:latin typeface="Karla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300" b="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</a:rPr>
                        <a:t>2023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38</a:t>
            </a:fld>
            <a:endParaRPr lang="en-US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0889260"/>
              </p:ext>
            </p:extLst>
          </p:nvPr>
        </p:nvGraphicFramePr>
        <p:xfrm>
          <a:off x="4160567" y="2226059"/>
          <a:ext cx="4616292" cy="612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2950">
                  <a:extLst>
                    <a:ext uri="{9D8B030D-6E8A-4147-A177-3AD203B41FA5}">
                      <a16:colId xmlns:a16="http://schemas.microsoft.com/office/drawing/2014/main" val="1517143886"/>
                    </a:ext>
                  </a:extLst>
                </a:gridCol>
                <a:gridCol w="3203342">
                  <a:extLst>
                    <a:ext uri="{9D8B030D-6E8A-4147-A177-3AD203B41FA5}">
                      <a16:colId xmlns:a16="http://schemas.microsoft.com/office/drawing/2014/main" val="4187193773"/>
                    </a:ext>
                  </a:extLst>
                </a:gridCol>
              </a:tblGrid>
              <a:tr h="612675">
                <a:tc>
                  <a:txBody>
                    <a:bodyPr/>
                    <a:lstStyle/>
                    <a:p>
                      <a:r>
                        <a:rPr lang="es-ES" sz="1500" dirty="0">
                          <a:latin typeface="Bahnschrift" panose="020B0502040204020203" pitchFamily="34" charset="0"/>
                        </a:rPr>
                        <a:t>Indicador</a:t>
                      </a:r>
                      <a:endParaRPr lang="es-ES" sz="1500" dirty="0">
                        <a:latin typeface="Karla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100" b="0" dirty="0">
                          <a:solidFill>
                            <a:schemeClr val="bg1"/>
                          </a:solidFill>
                          <a:latin typeface="Bahnschrift Light" panose="020B0502040204020203" pitchFamily="34" charset="0"/>
                        </a:rPr>
                        <a:t>% Reducción de consumos energéticos (</a:t>
                      </a:r>
                      <a:r>
                        <a:rPr lang="es-ES" sz="1100" b="0" dirty="0" err="1">
                          <a:solidFill>
                            <a:schemeClr val="bg1"/>
                          </a:solidFill>
                          <a:latin typeface="Bahnschrift Light" panose="020B0502040204020203" pitchFamily="34" charset="0"/>
                        </a:rPr>
                        <a:t>Kw</a:t>
                      </a:r>
                      <a:r>
                        <a:rPr lang="es-ES" sz="1100" b="0" dirty="0">
                          <a:solidFill>
                            <a:schemeClr val="bg1"/>
                          </a:solidFill>
                          <a:latin typeface="Bahnschrift Light" panose="020B0502040204020203" pitchFamily="34" charset="0"/>
                        </a:rPr>
                        <a:t>)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996734"/>
                  </a:ext>
                </a:extLst>
              </a:tr>
            </a:tbl>
          </a:graphicData>
        </a:graphic>
      </p:graphicFrame>
      <p:pic>
        <p:nvPicPr>
          <p:cNvPr id="7" name="Picture 2" descr="https://www.un.org/sustainabledevelopment/es/wp-content/uploads/sites/3/2019/09/S-WEB-Goal-07-150x150.png">
            <a:extLst>
              <a:ext uri="{FF2B5EF4-FFF2-40B4-BE49-F238E27FC236}">
                <a16:creationId xmlns:a16="http://schemas.microsoft.com/office/drawing/2014/main" id="{31979879-3054-585E-CB9D-FEF1F5076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714" y="280505"/>
            <a:ext cx="1473875" cy="147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FEAF857-A291-A426-00A1-72D03B3BF75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9" y="6074787"/>
            <a:ext cx="657042" cy="65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701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0" y="-34282"/>
            <a:ext cx="9144000" cy="2103447"/>
            <a:chOff x="-62946" y="-28575"/>
            <a:chExt cx="2770981" cy="5743575"/>
          </a:xfrm>
          <a:solidFill>
            <a:srgbClr val="3E6F53"/>
          </a:solidFill>
        </p:grpSpPr>
        <p:sp>
          <p:nvSpPr>
            <p:cNvPr id="2" name="Freeform 2"/>
            <p:cNvSpPr/>
            <p:nvPr/>
          </p:nvSpPr>
          <p:spPr>
            <a:xfrm>
              <a:off x="-62946" y="-28575"/>
              <a:ext cx="2770981" cy="574357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TextBox 6"/>
          <p:cNvSpPr txBox="1"/>
          <p:nvPr/>
        </p:nvSpPr>
        <p:spPr>
          <a:xfrm rot="21600000">
            <a:off x="114556" y="172964"/>
            <a:ext cx="7388755" cy="1188720"/>
          </a:xfrm>
          <a:prstGeom prst="rect">
            <a:avLst/>
          </a:prstGeom>
        </p:spPr>
        <p:txBody>
          <a:bodyPr lIns="0" tIns="64800" rIns="0" bIns="0" rtlCol="0" anchor="t"/>
          <a:lstStyle/>
          <a:p>
            <a:pPr>
              <a:lnSpc>
                <a:spcPts val="4680"/>
              </a:lnSpc>
            </a:pPr>
            <a:r>
              <a:rPr lang="es-ES" sz="4320" b="1" dirty="0">
                <a:solidFill>
                  <a:schemeClr val="bg1"/>
                </a:solidFill>
                <a:latin typeface="Bahnschrift" panose="020B0502040204020203" pitchFamily="34" charset="0"/>
              </a:rPr>
              <a:t>04. </a:t>
            </a:r>
          </a:p>
          <a:p>
            <a:pPr>
              <a:lnSpc>
                <a:spcPts val="4680"/>
              </a:lnSpc>
            </a:pPr>
            <a:r>
              <a:rPr lang="es-ES" sz="4320" b="1" dirty="0">
                <a:solidFill>
                  <a:schemeClr val="bg1"/>
                </a:solidFill>
                <a:latin typeface="Bahnschrift" panose="020B0502040204020203" pitchFamily="34" charset="0"/>
              </a:rPr>
              <a:t>Plan de sostenibilidad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0" y="-34290"/>
            <a:ext cx="9144000" cy="6892291"/>
          </a:xfrm>
          <a:prstGeom prst="rect">
            <a:avLst/>
          </a:prstGeom>
          <a:noFill/>
          <a:ln w="76200">
            <a:solidFill>
              <a:srgbClr val="3E6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6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39</a:t>
            </a:fld>
            <a:endParaRPr lang="en-US" dirty="0"/>
          </a:p>
        </p:txBody>
      </p:sp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44043"/>
              </p:ext>
            </p:extLst>
          </p:nvPr>
        </p:nvGraphicFramePr>
        <p:xfrm>
          <a:off x="419299" y="3383825"/>
          <a:ext cx="8520829" cy="26757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1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095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759">
                <a:tc>
                  <a:txBody>
                    <a:bodyPr/>
                    <a:lstStyle/>
                    <a:p>
                      <a:r>
                        <a:rPr lang="es-ES" sz="1500" dirty="0">
                          <a:latin typeface="Bahnschrift" panose="020B0502040204020203" pitchFamily="34" charset="0"/>
                        </a:rPr>
                        <a:t>Metas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500" dirty="0">
                          <a:latin typeface="Bahnschrift" panose="020B0502040204020203" pitchFamily="34" charset="0"/>
                        </a:rPr>
                        <a:t>Acciones estratégicas 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5402">
                <a:tc>
                  <a:txBody>
                    <a:bodyPr/>
                    <a:lstStyle/>
                    <a:p>
                      <a:pPr algn="just"/>
                      <a:r>
                        <a:rPr lang="es-ES" sz="1100" b="0" dirty="0">
                          <a:solidFill>
                            <a:schemeClr val="bg1"/>
                          </a:solidFill>
                          <a:latin typeface="Bahnschrift Light" panose="020B0502040204020203" pitchFamily="34" charset="0"/>
                        </a:rPr>
                        <a:t>8.3  Promover políticas orientadas al desarrollo que apoyen las actividades productivas, la creación de puestos de trabajo decentes, el emprendimiento, la creatividad y la innovación, y fomentar la formalización y el crecimiento de las microempresas y las pequeñas y medianas empresas, incluso mediante el acceso a servicios financieros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763270" rtl="0" eaLnBrk="1" latinLnBrk="0" hangingPunct="1"/>
                      <a:r>
                        <a:rPr lang="es-ES" sz="1100" b="0" kern="120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  <a:ea typeface="+mn-ea"/>
                          <a:cs typeface="+mn-cs"/>
                        </a:rPr>
                        <a:t>Priorizar la contratación de empleados que residan en la propia localidad en la que se ubica la organización.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6605">
                <a:tc>
                  <a:txBody>
                    <a:bodyPr/>
                    <a:lstStyle/>
                    <a:p>
                      <a:pPr algn="just"/>
                      <a:r>
                        <a:rPr lang="es-ES" sz="1100" b="0" dirty="0">
                          <a:solidFill>
                            <a:schemeClr val="bg1"/>
                          </a:solidFill>
                          <a:latin typeface="Bahnschrift Light" panose="020B0502040204020203" pitchFamily="34" charset="0"/>
                        </a:rPr>
                        <a:t>8.9  De aquí a 2030, elaborar y poner en práctica políticas encaminadas a promover un turismo sostenible que cree puestos de trabajo y promueva la cultura y los productos locales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763270" rtl="0" eaLnBrk="1" latinLnBrk="0" hangingPunct="1"/>
                      <a:r>
                        <a:rPr lang="es-ES" sz="1100" b="0" kern="120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  <a:ea typeface="+mn-ea"/>
                          <a:cs typeface="+mn-cs"/>
                        </a:rPr>
                        <a:t>Ofrecer servicios y actividades gastronómicas, culturales o de artesanía local  propios del destino contribuyendo así a la conservación del desarrollo sostenible de la localidad y a generar empleo de calidad con acuerdos y convenios con asociaciones e instituciones públicas.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570909"/>
                  </a:ext>
                </a:extLst>
              </a:tr>
            </a:tbl>
          </a:graphicData>
        </a:graphic>
      </p:graphicFrame>
      <p:graphicFrame>
        <p:nvGraphicFramePr>
          <p:cNvPr id="15" name="Tabla 14"/>
          <p:cNvGraphicFramePr>
            <a:graphicFrameLocks noGrp="1"/>
          </p:cNvGraphicFramePr>
          <p:nvPr/>
        </p:nvGraphicFramePr>
        <p:xfrm>
          <a:off x="419299" y="2707791"/>
          <a:ext cx="3507928" cy="427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5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2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7805">
                <a:tc>
                  <a:txBody>
                    <a:bodyPr/>
                    <a:lstStyle/>
                    <a:p>
                      <a:r>
                        <a:rPr lang="es-ES" sz="1500" dirty="0">
                          <a:latin typeface="Bahnschrift" panose="020B0502040204020203" pitchFamily="34" charset="0"/>
                        </a:rPr>
                        <a:t>Responsable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300" b="0" i="0" dirty="0">
                          <a:solidFill>
                            <a:srgbClr val="464646"/>
                          </a:solidFill>
                          <a:latin typeface="Bahnschrift" panose="020B0502040204020203" pitchFamily="34" charset="0"/>
                        </a:rPr>
                        <a:t>MA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la 15"/>
          <p:cNvGraphicFramePr>
            <a:graphicFrameLocks noGrp="1"/>
          </p:cNvGraphicFramePr>
          <p:nvPr/>
        </p:nvGraphicFramePr>
        <p:xfrm>
          <a:off x="419310" y="2226059"/>
          <a:ext cx="3507927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0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7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720">
                <a:tc>
                  <a:txBody>
                    <a:bodyPr/>
                    <a:lstStyle/>
                    <a:p>
                      <a:r>
                        <a:rPr lang="es-ES" sz="1500" dirty="0">
                          <a:latin typeface="Bahnschrift" panose="020B0502040204020203" pitchFamily="34" charset="0"/>
                        </a:rPr>
                        <a:t>Plazo</a:t>
                      </a:r>
                      <a:r>
                        <a:rPr lang="es-ES" sz="1500" dirty="0">
                          <a:latin typeface="Karla" charset="0"/>
                        </a:rPr>
                        <a:t> </a:t>
                      </a:r>
                      <a:r>
                        <a:rPr lang="es-ES" sz="1500" baseline="0" dirty="0">
                          <a:latin typeface="Karla" charset="0"/>
                        </a:rPr>
                        <a:t> </a:t>
                      </a:r>
                      <a:endParaRPr lang="es-ES" sz="1500" dirty="0">
                        <a:latin typeface="Karla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300" b="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</a:rPr>
                        <a:t>2023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Picture 2" descr="https://www.un.org/sustainabledevelopment/es/wp-content/uploads/sites/3/2019/09/S-WEB-Goal-08-150x150.png">
            <a:extLst>
              <a:ext uri="{FF2B5EF4-FFF2-40B4-BE49-F238E27FC236}">
                <a16:creationId xmlns:a16="http://schemas.microsoft.com/office/drawing/2014/main" id="{E27C4650-E219-3BA5-BCE9-C98CA85E4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601" y="275392"/>
            <a:ext cx="1484098" cy="148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0D30FB7E-5B3B-5782-685F-2C677BAD23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058794"/>
              </p:ext>
            </p:extLst>
          </p:nvPr>
        </p:nvGraphicFramePr>
        <p:xfrm>
          <a:off x="4549072" y="2226059"/>
          <a:ext cx="4391055" cy="1019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0716">
                  <a:extLst>
                    <a:ext uri="{9D8B030D-6E8A-4147-A177-3AD203B41FA5}">
                      <a16:colId xmlns:a16="http://schemas.microsoft.com/office/drawing/2014/main" val="1517143886"/>
                    </a:ext>
                  </a:extLst>
                </a:gridCol>
                <a:gridCol w="2980339">
                  <a:extLst>
                    <a:ext uri="{9D8B030D-6E8A-4147-A177-3AD203B41FA5}">
                      <a16:colId xmlns:a16="http://schemas.microsoft.com/office/drawing/2014/main" val="4187193773"/>
                    </a:ext>
                  </a:extLst>
                </a:gridCol>
              </a:tblGrid>
              <a:tr h="406468">
                <a:tc rowSpan="2">
                  <a:txBody>
                    <a:bodyPr/>
                    <a:lstStyle/>
                    <a:p>
                      <a:r>
                        <a:rPr lang="es-ES" sz="1400" dirty="0">
                          <a:latin typeface="+mj-lt"/>
                        </a:rPr>
                        <a:t>Indicadores</a:t>
                      </a:r>
                      <a:endParaRPr lang="es-ES" sz="1600" dirty="0">
                        <a:latin typeface="+mj-lt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b="0" dirty="0">
                          <a:solidFill>
                            <a:schemeClr val="bg1"/>
                          </a:solidFill>
                          <a:latin typeface="Bahnschrift Light" panose="020B0502040204020203" pitchFamily="34" charset="0"/>
                        </a:rPr>
                        <a:t>% de personas locales contratadas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996734"/>
                  </a:ext>
                </a:extLst>
              </a:tr>
              <a:tr h="406468">
                <a:tc vMerge="1">
                  <a:txBody>
                    <a:bodyPr/>
                    <a:lstStyle/>
                    <a:p>
                      <a:endParaRPr lang="es-ES" sz="1500" dirty="0">
                        <a:latin typeface="Karla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100" b="0" i="0" u="none" strike="noStrike" cap="none" dirty="0">
                          <a:solidFill>
                            <a:schemeClr val="bg1"/>
                          </a:solidFill>
                          <a:latin typeface="Bahnschrift Light" panose="020B0502040204020203" pitchFamily="34" charset="0"/>
                          <a:ea typeface="+mn-ea"/>
                          <a:cs typeface="+mn-cs"/>
                          <a:sym typeface="Arial"/>
                        </a:rPr>
                        <a:t>Nº de actividades en las que colabora el Hotel y el Restaurante con asociaciones e instituciones públicas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885047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9C4036BF-14C0-43A2-2BB9-16C0F5BF8A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6" y="6146356"/>
            <a:ext cx="657042" cy="65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51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C23FDB0-4042-2471-11E5-DE6AB88BDF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69"/>
          <a:stretch/>
        </p:blipFill>
        <p:spPr>
          <a:xfrm>
            <a:off x="-1" y="1473689"/>
            <a:ext cx="9105629" cy="541860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21600000">
            <a:off x="-24289" y="0"/>
            <a:ext cx="9192577" cy="3434716"/>
            <a:chOff x="-20241" y="0"/>
            <a:chExt cx="7660481" cy="2862263"/>
          </a:xfrm>
          <a:solidFill>
            <a:srgbClr val="3E6F53"/>
          </a:solidFill>
        </p:grpSpPr>
        <p:sp>
          <p:nvSpPr>
            <p:cNvPr id="2" name="Freeform 2"/>
            <p:cNvSpPr/>
            <p:nvPr/>
          </p:nvSpPr>
          <p:spPr>
            <a:xfrm>
              <a:off x="-20241" y="0"/>
              <a:ext cx="7660481" cy="2862263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11" name="Rectángulo 10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>
            <a:solidFill>
              <a:srgbClr val="3E6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60" dirty="0"/>
          </a:p>
        </p:txBody>
      </p:sp>
      <p:sp>
        <p:nvSpPr>
          <p:cNvPr id="14" name="TextBox 8"/>
          <p:cNvSpPr txBox="1"/>
          <p:nvPr/>
        </p:nvSpPr>
        <p:spPr>
          <a:xfrm rot="21600000">
            <a:off x="554357" y="424010"/>
            <a:ext cx="5360506" cy="1171576"/>
          </a:xfrm>
          <a:prstGeom prst="rect">
            <a:avLst/>
          </a:prstGeom>
        </p:spPr>
        <p:txBody>
          <a:bodyPr lIns="0" tIns="64800" rIns="0" bIns="0" rtlCol="0" anchor="t"/>
          <a:lstStyle/>
          <a:p>
            <a:pPr>
              <a:lnSpc>
                <a:spcPts val="4680"/>
              </a:lnSpc>
            </a:pPr>
            <a:r>
              <a:rPr lang="en-US" sz="5280" b="1" dirty="0">
                <a:solidFill>
                  <a:srgbClr val="FFFFFF">
                    <a:alpha val="100000"/>
                  </a:srgbClr>
                </a:solidFill>
                <a:latin typeface="Bahnschrift" panose="020B0502040204020203" pitchFamily="34" charset="0"/>
              </a:rPr>
              <a:t>01.</a:t>
            </a:r>
          </a:p>
          <a:p>
            <a:pPr>
              <a:lnSpc>
                <a:spcPts val="4680"/>
              </a:lnSpc>
            </a:pPr>
            <a:r>
              <a:rPr lang="en-US" sz="5280" b="1" dirty="0">
                <a:solidFill>
                  <a:srgbClr val="FFFFFF">
                    <a:alpha val="100000"/>
                  </a:srgbClr>
                </a:solidFill>
                <a:latin typeface="Bahnschrift" panose="020B0502040204020203" pitchFamily="34" charset="0"/>
              </a:rPr>
              <a:t>Presentación de la </a:t>
            </a:r>
            <a:r>
              <a:rPr lang="es-ES" sz="5280" b="1" dirty="0">
                <a:solidFill>
                  <a:srgbClr val="FFFFFF">
                    <a:alpha val="100000"/>
                  </a:srgbClr>
                </a:solidFill>
                <a:latin typeface="Bahnschrift" panose="020B0502040204020203" pitchFamily="34" charset="0"/>
              </a:rPr>
              <a:t>organización</a:t>
            </a:r>
            <a:endParaRPr lang="es-ES" sz="2400" b="1" dirty="0">
              <a:solidFill>
                <a:srgbClr val="FFFFFF">
                  <a:alpha val="100000"/>
                </a:srgbClr>
              </a:solidFill>
              <a:latin typeface="Bahnschrift" panose="020B0502040204020203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5822269-F421-7F98-A637-BE206024DC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54"/>
          <a:stretch/>
        </p:blipFill>
        <p:spPr>
          <a:xfrm>
            <a:off x="-24289" y="1880818"/>
            <a:ext cx="9192577" cy="5011472"/>
          </a:xfrm>
          <a:prstGeom prst="rect">
            <a:avLst/>
          </a:prstGeom>
        </p:spPr>
      </p:pic>
      <p:sp>
        <p:nvSpPr>
          <p:cNvPr id="1223" name="Google Shape;1223;p61"/>
          <p:cNvSpPr/>
          <p:nvPr/>
        </p:nvSpPr>
        <p:spPr>
          <a:xfrm>
            <a:off x="-24289" y="0"/>
            <a:ext cx="9192577" cy="3434716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E6F53"/>
          </a:solidFill>
          <a:ln>
            <a:noFill/>
          </a:ln>
        </p:spPr>
      </p:sp>
      <p:sp>
        <p:nvSpPr>
          <p:cNvPr id="1224" name="Google Shape;1224;p61"/>
          <p:cNvSpPr/>
          <p:nvPr/>
        </p:nvSpPr>
        <p:spPr>
          <a:xfrm>
            <a:off x="36432" y="-34289"/>
            <a:ext cx="9144000" cy="2103446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E6F53"/>
          </a:solidFill>
          <a:ln>
            <a:noFill/>
          </a:ln>
        </p:spPr>
      </p:sp>
      <p:sp>
        <p:nvSpPr>
          <p:cNvPr id="1225" name="Google Shape;1225;p61"/>
          <p:cNvSpPr txBox="1"/>
          <p:nvPr/>
        </p:nvSpPr>
        <p:spPr>
          <a:xfrm>
            <a:off x="343149" y="224011"/>
            <a:ext cx="8031923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4800" rIns="0" bIns="0" anchor="t" anchorCtr="0">
            <a:noAutofit/>
          </a:bodyPr>
          <a:lstStyle/>
          <a:p>
            <a:pPr defTabSz="1097280">
              <a:lnSpc>
                <a:spcPct val="108333"/>
              </a:lnSpc>
              <a:buClr>
                <a:srgbClr val="000000"/>
              </a:buClr>
            </a:pPr>
            <a:r>
              <a:rPr lang="es-ES" sz="4320" b="1" kern="0" dirty="0">
                <a:solidFill>
                  <a:srgbClr val="FFFFFF"/>
                </a:solidFill>
                <a:latin typeface="Bahnschrift"/>
                <a:cs typeface="Arial"/>
                <a:sym typeface="Arial"/>
              </a:rPr>
              <a:t>05. </a:t>
            </a:r>
            <a:endParaRPr sz="1680" kern="0" dirty="0">
              <a:solidFill>
                <a:srgbClr val="000000"/>
              </a:solidFill>
              <a:latin typeface="Bahnschrift"/>
              <a:cs typeface="Arial"/>
              <a:sym typeface="Arial"/>
            </a:endParaRPr>
          </a:p>
          <a:p>
            <a:pPr defTabSz="1097280">
              <a:lnSpc>
                <a:spcPct val="108333"/>
              </a:lnSpc>
              <a:buClr>
                <a:srgbClr val="000000"/>
              </a:buClr>
            </a:pPr>
            <a:r>
              <a:rPr lang="es-ES" sz="4320" b="1" kern="0" dirty="0">
                <a:solidFill>
                  <a:srgbClr val="FFFFFF"/>
                </a:solidFill>
                <a:latin typeface="Bahnschrift"/>
                <a:cs typeface="Arial"/>
                <a:sym typeface="Arial"/>
              </a:rPr>
              <a:t>Seguimiento, control y mejora continua </a:t>
            </a:r>
            <a:endParaRPr sz="4320" b="1" kern="0" dirty="0">
              <a:solidFill>
                <a:srgbClr val="FFFFFF"/>
              </a:solidFill>
              <a:latin typeface="Bahnschrift"/>
              <a:cs typeface="Arial"/>
              <a:sym typeface="Arial"/>
            </a:endParaRPr>
          </a:p>
        </p:txBody>
      </p:sp>
      <p:sp>
        <p:nvSpPr>
          <p:cNvPr id="1226" name="Google Shape;1226;p61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 cap="flat" cmpd="sng">
            <a:solidFill>
              <a:srgbClr val="3E6F5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algn="ctr" defTabSz="1097280">
              <a:buClr>
                <a:srgbClr val="000000"/>
              </a:buClr>
            </a:pPr>
            <a:endParaRPr sz="216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62"/>
          <p:cNvSpPr/>
          <p:nvPr/>
        </p:nvSpPr>
        <p:spPr>
          <a:xfrm>
            <a:off x="-24289" y="-64527"/>
            <a:ext cx="9192577" cy="2119937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E6F53"/>
          </a:solidFill>
          <a:ln>
            <a:noFill/>
          </a:ln>
        </p:spPr>
      </p:sp>
      <p:sp>
        <p:nvSpPr>
          <p:cNvPr id="1233" name="Google Shape;1233;p62"/>
          <p:cNvSpPr txBox="1"/>
          <p:nvPr/>
        </p:nvSpPr>
        <p:spPr>
          <a:xfrm>
            <a:off x="169319" y="115846"/>
            <a:ext cx="9053738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4800" rIns="0" bIns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32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"/>
                <a:ea typeface="+mn-ea"/>
                <a:cs typeface="+mn-cs"/>
                <a:sym typeface="Arial"/>
              </a:rPr>
              <a:t>05</a:t>
            </a:r>
            <a:r>
              <a:rPr kumimoji="0" lang="es-ES" sz="384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"/>
                <a:ea typeface="+mn-ea"/>
                <a:cs typeface="+mn-cs"/>
                <a:sym typeface="Arial"/>
              </a:rPr>
              <a:t>. </a:t>
            </a:r>
            <a:endParaRPr kumimoji="0" sz="216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392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36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"/>
                <a:ea typeface="+mn-ea"/>
                <a:cs typeface="+mn-cs"/>
                <a:sym typeface="Arial"/>
              </a:rPr>
              <a:t>Seguimiento, control y mejora continua </a:t>
            </a:r>
            <a:endParaRPr kumimoji="0" sz="336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"/>
              <a:ea typeface="+mn-ea"/>
              <a:cs typeface="+mn-cs"/>
              <a:sym typeface="Arial"/>
            </a:endParaRPr>
          </a:p>
        </p:txBody>
      </p:sp>
      <p:sp>
        <p:nvSpPr>
          <p:cNvPr id="1234" name="Google Shape;1234;p62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 cap="flat" cmpd="sng">
            <a:solidFill>
              <a:srgbClr val="3E6F5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5" name="Google Shape;1235;p62"/>
          <p:cNvSpPr txBox="1"/>
          <p:nvPr/>
        </p:nvSpPr>
        <p:spPr>
          <a:xfrm>
            <a:off x="481442" y="2706052"/>
            <a:ext cx="5574125" cy="3648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20" b="0" i="0" u="none" strike="noStrike" kern="1200" cap="none" spc="0" normalizeH="0" baseline="0" noProof="0" dirty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  <a:sym typeface="Arial"/>
              </a:rPr>
              <a:t>Analizamos anualmente  el </a:t>
            </a:r>
            <a:r>
              <a:rPr kumimoji="0" lang="es-ES" sz="1320" b="1" i="0" u="none" strike="noStrike" kern="1200" cap="none" spc="0" normalizeH="0" baseline="0" noProof="0" dirty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  <a:sym typeface="Arial"/>
              </a:rPr>
              <a:t>desempeño, cumplimiento y eficacia </a:t>
            </a:r>
            <a:r>
              <a:rPr kumimoji="0" lang="es-ES" sz="1320" b="0" i="0" u="none" strike="noStrike" kern="1200" cap="none" spc="0" normalizeH="0" baseline="0" noProof="0" dirty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  <a:sym typeface="Arial"/>
              </a:rPr>
              <a:t>del plan de sostenibilidad y su contribución a los ODS. Para ello utilizamos los siguientes métodos de seguimiento: </a:t>
            </a:r>
            <a:r>
              <a:rPr kumimoji="0" lang="es-ES" sz="1320" b="1" i="0" u="none" strike="noStrike" kern="1200" cap="none" spc="0" normalizeH="0" baseline="0" noProof="0" dirty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  <a:sym typeface="Arial"/>
              </a:rPr>
              <a:t>Indicadores  </a:t>
            </a:r>
            <a:r>
              <a:rPr kumimoji="0" lang="es-ES" sz="1320" b="0" i="0" u="none" strike="noStrike" kern="1200" cap="none" spc="0" normalizeH="0" baseline="0" noProof="0" dirty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  <a:sym typeface="Arial"/>
              </a:rPr>
              <a:t>y</a:t>
            </a:r>
            <a:r>
              <a:rPr kumimoji="0" lang="es-ES" sz="1320" b="1" i="0" u="none" strike="noStrike" kern="1200" cap="none" spc="0" normalizeH="0" baseline="0" noProof="0" dirty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s-ES" sz="1320" b="0" i="0" u="none" strike="noStrike" kern="1200" cap="none" spc="0" normalizeH="0" baseline="0" noProof="0" dirty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  <a:sym typeface="Arial"/>
              </a:rPr>
              <a:t>una</a:t>
            </a:r>
            <a:r>
              <a:rPr kumimoji="0" lang="es-ES" sz="1320" b="1" i="0" u="none" strike="noStrike" kern="1200" cap="none" spc="0" normalizeH="0" baseline="0" noProof="0" dirty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  <a:sym typeface="Arial"/>
              </a:rPr>
              <a:t> herramienta de autodiagnóstico </a:t>
            </a:r>
            <a:r>
              <a:rPr kumimoji="0" lang="es-ES" sz="1320" b="0" i="0" u="none" strike="noStrike" kern="1200" cap="none" spc="0" normalizeH="0" baseline="0" noProof="0" dirty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  <a:sym typeface="Arial"/>
              </a:rPr>
              <a:t>(</a:t>
            </a:r>
            <a:r>
              <a:rPr kumimoji="0" lang="es-ES" sz="1320" b="0" i="0" u="none" strike="noStrike" kern="1200" cap="none" spc="0" normalizeH="0" baseline="0" noProof="0" dirty="0" err="1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  <a:sym typeface="Arial"/>
              </a:rPr>
              <a:t>checklist</a:t>
            </a:r>
            <a:r>
              <a:rPr kumimoji="0" lang="es-ES" sz="1320" b="0" i="0" u="none" strike="noStrike" kern="1200" cap="none" spc="0" normalizeH="0" baseline="0" noProof="0" dirty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  <a:sym typeface="Arial"/>
              </a:rPr>
              <a:t>).</a:t>
            </a:r>
            <a:endParaRPr kumimoji="0" sz="132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20" b="0" i="0" u="none" strike="noStrike" kern="1200" cap="none" spc="0" normalizeH="0" baseline="0" noProof="0" dirty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  <a:sym typeface="Arial"/>
              </a:rPr>
              <a:t>El </a:t>
            </a:r>
            <a:r>
              <a:rPr kumimoji="0" lang="es-ES" sz="1320" b="1" i="0" u="none" strike="noStrike" kern="1200" cap="none" spc="0" normalizeH="0" baseline="0" noProof="0" dirty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  <a:sym typeface="Arial"/>
              </a:rPr>
              <a:t>Comité de Sostenibilidad </a:t>
            </a:r>
            <a:r>
              <a:rPr kumimoji="0" lang="es-ES" sz="1320" b="0" i="0" u="none" strike="noStrike" kern="1200" cap="none" spc="0" normalizeH="0" baseline="0" noProof="0" dirty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  <a:sym typeface="Arial"/>
              </a:rPr>
              <a:t>es responsable de este seguimiento, así como de comunicar los resultados del mismo a los grupos de interés de la organización.</a:t>
            </a:r>
            <a:endParaRPr kumimoji="0" sz="1320" b="0" i="0" u="none" strike="noStrike" kern="1200" cap="none" spc="0" normalizeH="0" baseline="0" noProof="0" dirty="0">
              <a:ln>
                <a:noFill/>
              </a:ln>
              <a:solidFill>
                <a:srgbClr val="464646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  <a:sym typeface="Arial"/>
            </a:endParaRP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20" b="0" i="0" u="none" strike="noStrike" kern="1200" cap="none" spc="0" normalizeH="0" baseline="0" noProof="0" dirty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  <a:sym typeface="Arial"/>
              </a:rPr>
              <a:t>En función de esos resultados obtenidos y el </a:t>
            </a:r>
            <a:r>
              <a:rPr kumimoji="0" lang="es-ES" sz="1320" b="0" i="0" u="none" strike="noStrike" kern="1200" cap="none" spc="0" normalizeH="0" baseline="0" noProof="0" dirty="0" err="1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  <a:sym typeface="Arial"/>
              </a:rPr>
              <a:t>feedback</a:t>
            </a:r>
            <a:r>
              <a:rPr kumimoji="0" lang="es-ES" sz="1320" b="0" i="0" u="none" strike="noStrike" kern="1200" cap="none" spc="0" normalizeH="0" baseline="0" noProof="0" dirty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  <a:sym typeface="Arial"/>
              </a:rPr>
              <a:t> proporcionado por los grupos de interés establecemos una serie de </a:t>
            </a:r>
            <a:r>
              <a:rPr kumimoji="0" lang="es-ES" sz="1320" b="1" i="0" u="none" strike="noStrike" kern="1200" cap="none" spc="0" normalizeH="0" baseline="0" noProof="0" dirty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  <a:sym typeface="Arial"/>
              </a:rPr>
              <a:t>acciones para la mejora de su desempeño</a:t>
            </a:r>
            <a:r>
              <a:rPr kumimoji="0" lang="es-ES" sz="1320" b="0" i="0" u="none" strike="noStrike" kern="1200" cap="none" spc="0" normalizeH="0" baseline="0" noProof="0" dirty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  <a:sym typeface="Arial"/>
              </a:rPr>
              <a:t> y </a:t>
            </a:r>
            <a:r>
              <a:rPr kumimoji="0" lang="es-ES" sz="1320" b="1" i="0" u="none" strike="noStrike" kern="1200" cap="none" spc="0" normalizeH="0" baseline="0" noProof="0" dirty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  <a:sym typeface="Arial"/>
              </a:rPr>
              <a:t>eficacia</a:t>
            </a:r>
            <a:r>
              <a:rPr kumimoji="0" lang="es-ES" sz="1320" b="0" i="0" u="none" strike="noStrike" kern="1200" cap="none" spc="0" normalizeH="0" baseline="0" noProof="0" dirty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  <a:sym typeface="Arial"/>
              </a:rPr>
              <a:t> en materia de ODS.</a:t>
            </a:r>
            <a:endParaRPr kumimoji="0" sz="1320" b="0" i="0" u="none" strike="noStrike" kern="1200" cap="none" spc="0" normalizeH="0" baseline="0" noProof="0" dirty="0">
              <a:ln>
                <a:noFill/>
              </a:ln>
              <a:solidFill>
                <a:srgbClr val="464646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  <a:sym typeface="Arial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40" b="0" i="0" u="none" strike="noStrike" kern="1200" cap="none" spc="0" normalizeH="0" baseline="0" noProof="0" dirty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  <a:sym typeface="Arial"/>
              </a:rPr>
              <a:t> </a:t>
            </a:r>
            <a:endParaRPr kumimoji="0" sz="1440" b="0" i="1" u="none" strike="noStrike" kern="1200" cap="none" spc="0" normalizeH="0" baseline="0" noProof="0" dirty="0">
              <a:ln>
                <a:noFill/>
              </a:ln>
              <a:solidFill>
                <a:srgbClr val="464646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236" name="Google Shape;1236;p62"/>
          <p:cNvSpPr txBox="1">
            <a:spLocks noGrp="1"/>
          </p:cNvSpPr>
          <p:nvPr>
            <p:ph type="sldNum" idx="12"/>
          </p:nvPr>
        </p:nvSpPr>
        <p:spPr>
          <a:xfrm>
            <a:off x="6468713" y="6366945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81442" y="2342358"/>
            <a:ext cx="24336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s-ES" sz="1400" dirty="0">
                <a:solidFill>
                  <a:srgbClr val="3E6F53"/>
                </a:solidFill>
                <a:latin typeface="Bahnschrift" panose="020B0502040204020203" pitchFamily="34" charset="0"/>
              </a:rPr>
              <a:t>Seguimiento y control anual</a:t>
            </a:r>
          </a:p>
        </p:txBody>
      </p:sp>
      <p:pic>
        <p:nvPicPr>
          <p:cNvPr id="4" name="Gráfico 3" descr="Portapapeles comprobado con relleno sólido">
            <a:extLst>
              <a:ext uri="{FF2B5EF4-FFF2-40B4-BE49-F238E27FC236}">
                <a16:creationId xmlns:a16="http://schemas.microsoft.com/office/drawing/2014/main" id="{4965E603-0CEC-1C8D-14F7-445ED6269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96248" y="3086409"/>
            <a:ext cx="2366310" cy="236631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008AE7B-5043-275B-87E6-C0A3BB1A516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9" y="6074787"/>
            <a:ext cx="657042" cy="657892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p63"/>
          <p:cNvSpPr txBox="1"/>
          <p:nvPr/>
        </p:nvSpPr>
        <p:spPr>
          <a:xfrm>
            <a:off x="562927" y="3558731"/>
            <a:ext cx="2180340" cy="188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0" rIns="0" bIns="0" anchor="t" anchorCtr="0">
            <a:noAutofit/>
          </a:bodyPr>
          <a:lstStyle/>
          <a:p>
            <a:pPr>
              <a:lnSpc>
                <a:spcPct val="140000"/>
              </a:lnSpc>
            </a:pPr>
            <a:endParaRPr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45" name="Google Shape;1245;p63"/>
          <p:cNvSpPr txBox="1"/>
          <p:nvPr/>
        </p:nvSpPr>
        <p:spPr>
          <a:xfrm>
            <a:off x="768855" y="3053206"/>
            <a:ext cx="1538185" cy="281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0" rIns="0" bIns="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ES" sz="1440" b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RESPETO</a:t>
            </a:r>
            <a:endParaRPr sz="2160" b="1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46" name="Google Shape;1246;p63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 cap="flat" cmpd="sng">
            <a:solidFill>
              <a:srgbClr val="3E6F5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algn="ctr"/>
            <a:endParaRPr sz="216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7" name="Google Shape;1247;p63"/>
          <p:cNvSpPr/>
          <p:nvPr/>
        </p:nvSpPr>
        <p:spPr>
          <a:xfrm>
            <a:off x="-24289" y="1"/>
            <a:ext cx="9192577" cy="2119937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E6F53"/>
          </a:solidFill>
          <a:ln>
            <a:noFill/>
          </a:ln>
        </p:spPr>
      </p:sp>
      <p:sp>
        <p:nvSpPr>
          <p:cNvPr id="1248" name="Google Shape;1248;p63"/>
          <p:cNvSpPr txBox="1"/>
          <p:nvPr/>
        </p:nvSpPr>
        <p:spPr>
          <a:xfrm>
            <a:off x="254786" y="236126"/>
            <a:ext cx="8430142" cy="11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4800" rIns="0" bIns="0" anchor="t" anchorCtr="0">
            <a:noAutofit/>
          </a:bodyPr>
          <a:lstStyle/>
          <a:p>
            <a:pPr>
              <a:lnSpc>
                <a:spcPct val="121875"/>
              </a:lnSpc>
            </a:pPr>
            <a:r>
              <a:rPr lang="es-ES" sz="3840" b="1" dirty="0">
                <a:solidFill>
                  <a:srgbClr val="FFFFFF"/>
                </a:solidFill>
                <a:latin typeface="+mj-lt"/>
                <a:sym typeface="Arial"/>
              </a:rPr>
              <a:t>05. </a:t>
            </a:r>
            <a:endParaRPr sz="2160" dirty="0">
              <a:latin typeface="+mj-lt"/>
            </a:endParaRPr>
          </a:p>
          <a:p>
            <a:pPr>
              <a:lnSpc>
                <a:spcPct val="139285"/>
              </a:lnSpc>
            </a:pPr>
            <a:r>
              <a:rPr lang="es-ES" sz="3360" b="1" dirty="0">
                <a:solidFill>
                  <a:srgbClr val="FFFFFF"/>
                </a:solidFill>
                <a:latin typeface="+mj-lt"/>
                <a:sym typeface="Arial"/>
              </a:rPr>
              <a:t>Seguimiento, control y mejora continua</a:t>
            </a:r>
            <a:endParaRPr sz="3360" b="1" dirty="0">
              <a:solidFill>
                <a:srgbClr val="FFFFFF"/>
              </a:solidFill>
              <a:latin typeface="+mj-lt"/>
              <a:sym typeface="Arial"/>
            </a:endParaRPr>
          </a:p>
        </p:txBody>
      </p:sp>
      <p:sp>
        <p:nvSpPr>
          <p:cNvPr id="1249" name="Google Shape;1249;p63"/>
          <p:cNvSpPr txBox="1"/>
          <p:nvPr/>
        </p:nvSpPr>
        <p:spPr>
          <a:xfrm>
            <a:off x="281047" y="1548436"/>
            <a:ext cx="627582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0" rIns="0" bIns="0" anchor="t" anchorCtr="0">
            <a:noAutofit/>
          </a:bodyPr>
          <a:lstStyle/>
          <a:p>
            <a:pPr>
              <a:lnSpc>
                <a:spcPct val="130000"/>
              </a:lnSpc>
            </a:pPr>
            <a:endParaRPr b="1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50" name="Google Shape;1250;p63"/>
          <p:cNvSpPr txBox="1"/>
          <p:nvPr/>
        </p:nvSpPr>
        <p:spPr>
          <a:xfrm>
            <a:off x="3849399" y="3081601"/>
            <a:ext cx="1538185" cy="281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0" rIns="0" bIns="0" anchor="t" anchorCtr="0">
            <a:noAutofit/>
          </a:bodyPr>
          <a:lstStyle/>
          <a:p>
            <a:pPr algn="ctr">
              <a:lnSpc>
                <a:spcPct val="150000"/>
              </a:lnSpc>
            </a:pPr>
            <a:endParaRPr sz="1440" b="1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51" name="Google Shape;1251;p63"/>
          <p:cNvSpPr/>
          <p:nvPr/>
        </p:nvSpPr>
        <p:spPr>
          <a:xfrm>
            <a:off x="281047" y="2198460"/>
            <a:ext cx="5800049" cy="369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r>
              <a:rPr lang="es-ES" sz="1680" dirty="0">
                <a:solidFill>
                  <a:srgbClr val="3E6F53"/>
                </a:solidFill>
                <a:latin typeface="Bahnschrift Light" panose="020B0502040204020203" pitchFamily="34" charset="0"/>
                <a:sym typeface="Arial"/>
              </a:rPr>
              <a:t>Listado de indicadores de desempeño y medición por ODS</a:t>
            </a:r>
            <a:endParaRPr sz="1680" dirty="0">
              <a:solidFill>
                <a:srgbClr val="3E6F53"/>
              </a:solidFill>
              <a:latin typeface="Bahnschrift Light" panose="020B0502040204020203" pitchFamily="34" charset="0"/>
              <a:sym typeface="Arial"/>
            </a:endParaRPr>
          </a:p>
        </p:txBody>
      </p:sp>
      <p:sp>
        <p:nvSpPr>
          <p:cNvPr id="1252" name="Google Shape;1252;p63"/>
          <p:cNvSpPr txBox="1">
            <a:spLocks noGrp="1"/>
          </p:cNvSpPr>
          <p:nvPr>
            <p:ph type="sldNum" idx="12"/>
          </p:nvPr>
        </p:nvSpPr>
        <p:spPr>
          <a:xfrm>
            <a:off x="6468713" y="6366945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fld id="{00000000-1234-1234-1234-123412341234}" type="slidenum">
              <a:rPr lang="es-ES"/>
              <a:pPr/>
              <a:t>42</a:t>
            </a:fld>
            <a:endParaRPr/>
          </a:p>
        </p:txBody>
      </p:sp>
      <p:graphicFrame>
        <p:nvGraphicFramePr>
          <p:cNvPr id="1253" name="Google Shape;1253;p63"/>
          <p:cNvGraphicFramePr/>
          <p:nvPr>
            <p:extLst>
              <p:ext uri="{D42A27DB-BD31-4B8C-83A1-F6EECF244321}">
                <p14:modId xmlns:p14="http://schemas.microsoft.com/office/powerpoint/2010/main" val="3536555255"/>
              </p:ext>
            </p:extLst>
          </p:nvPr>
        </p:nvGraphicFramePr>
        <p:xfrm>
          <a:off x="368853" y="2646314"/>
          <a:ext cx="8248495" cy="339151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634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0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3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931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latin typeface="Bahnschrift Light" panose="020B0502040204020203" pitchFamily="34" charset="0"/>
                          <a:ea typeface="Arial"/>
                          <a:cs typeface="Arial"/>
                          <a:sym typeface="Arial"/>
                        </a:rPr>
                        <a:t>ODS y Acción</a:t>
                      </a:r>
                      <a:endParaRPr sz="1400" b="1" dirty="0">
                        <a:solidFill>
                          <a:schemeClr val="bg1"/>
                        </a:solidFill>
                        <a:latin typeface="Bahnschrift Light" panose="020B0502040204020203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9740" marR="109740" marT="54870" marB="5487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E6F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latin typeface="Bahnschrift Light" panose="020B0502040204020203" pitchFamily="34" charset="0"/>
                          <a:ea typeface="Arial"/>
                          <a:cs typeface="Arial"/>
                          <a:sym typeface="Arial"/>
                        </a:rPr>
                        <a:t>Indicador </a:t>
                      </a:r>
                      <a:endParaRPr sz="1400" b="1" dirty="0">
                        <a:solidFill>
                          <a:schemeClr val="bg1"/>
                        </a:solidFill>
                        <a:latin typeface="Bahnschrift Light" panose="020B0502040204020203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9740" marR="109740" marT="54870" marB="5487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E6F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latin typeface="Bahnschrift Light" panose="020B0502040204020203" pitchFamily="34" charset="0"/>
                          <a:ea typeface="Arial"/>
                          <a:cs typeface="Arial"/>
                          <a:sym typeface="Arial"/>
                        </a:rPr>
                        <a:t>Seguimiento</a:t>
                      </a:r>
                      <a:endParaRPr sz="1400" b="1" dirty="0">
                        <a:solidFill>
                          <a:schemeClr val="bg1"/>
                        </a:solidFill>
                        <a:latin typeface="Bahnschrift Light" panose="020B0502040204020203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9740" marR="109740" marT="54870" marB="5487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E6F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0206">
                <a:tc>
                  <a:txBody>
                    <a:bodyPr/>
                    <a:lstStyle/>
                    <a:p>
                      <a:pPr marL="542925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s-ES" sz="100" b="0" i="0" u="none" strike="noStrike" cap="none" dirty="0">
                        <a:solidFill>
                          <a:schemeClr val="lt1"/>
                        </a:solidFill>
                        <a:latin typeface="+mj-lt"/>
                        <a:ea typeface="Arial"/>
                        <a:cs typeface="Arial"/>
                        <a:sym typeface="Arial"/>
                      </a:endParaRPr>
                    </a:p>
                    <a:p>
                      <a:pPr marL="542925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100" b="0" i="0" u="none" strike="noStrike" cap="none" dirty="0">
                          <a:solidFill>
                            <a:schemeClr val="lt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Priorizar la compra de productos que provenga de agricultura y cultivos sostenibles para el desayuno.</a:t>
                      </a:r>
                    </a:p>
                    <a:p>
                      <a:pPr marL="542925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s-ES" sz="1100" b="0" i="0" u="none" strike="noStrike" cap="none" dirty="0">
                        <a:solidFill>
                          <a:schemeClr val="lt1"/>
                        </a:solidFill>
                        <a:latin typeface="+mj-lt"/>
                        <a:ea typeface="Arial"/>
                        <a:cs typeface="Arial"/>
                        <a:sym typeface="Arial"/>
                      </a:endParaRPr>
                    </a:p>
                    <a:p>
                      <a:pPr marL="542925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100" b="0" i="0" u="none" strike="noStrike" cap="none" dirty="0">
                          <a:solidFill>
                            <a:schemeClr val="lt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Priorizar la compra de productos frescos locales en la planificación de compras.</a:t>
                      </a:r>
                    </a:p>
                    <a:p>
                      <a:pPr marL="542925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s-ES" sz="700" b="0" i="0" u="none" strike="noStrike" cap="none" dirty="0">
                        <a:solidFill>
                          <a:schemeClr val="lt1"/>
                        </a:solidFill>
                        <a:latin typeface="+mj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9740" marR="109740" marT="54870" marB="5487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Bahnschrift Light" panose="020B0502040204020203" pitchFamily="34" charset="0"/>
                          <a:ea typeface="Arial"/>
                          <a:cs typeface="Arial"/>
                          <a:sym typeface="Arial"/>
                        </a:rPr>
                        <a:t>% de productos que provengan de agricultura y cultivos sostenibles en el desayuno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Bahnschrift Light" panose="020B0502040204020203" pitchFamily="34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Bahnschrift Light" panose="020B0502040204020203" pitchFamily="34" charset="0"/>
                          <a:ea typeface="Arial"/>
                          <a:cs typeface="Arial"/>
                          <a:sym typeface="Arial"/>
                        </a:rPr>
                        <a:t>% de productos locales utilizados en el desayuno</a:t>
                      </a:r>
                    </a:p>
                  </a:txBody>
                  <a:tcPr marL="109740" marR="109740" marT="54870" marB="5487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64646"/>
                        </a:solidFill>
                        <a:latin typeface="Bahnschrift Light" panose="020B0502040204020203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9740" marR="109740" marT="54870" marB="5487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3627">
                <a:tc>
                  <a:txBody>
                    <a:bodyPr/>
                    <a:lstStyle/>
                    <a:p>
                      <a:pPr marL="542925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100" b="0" i="0" u="none" strike="noStrike" cap="none" dirty="0">
                          <a:solidFill>
                            <a:schemeClr val="lt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Disponer acuerdo con empresa externa de actividades de turismo activo (bicicleta, kayak, etc.) que fomenten hábitos de vida saludable.</a:t>
                      </a:r>
                    </a:p>
                    <a:p>
                      <a:pPr marL="542925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s-ES" sz="1100" b="0" i="0" u="none" strike="noStrike" cap="none" dirty="0">
                        <a:solidFill>
                          <a:schemeClr val="lt1"/>
                        </a:solidFill>
                        <a:latin typeface="+mj-lt"/>
                        <a:ea typeface="Arial"/>
                        <a:cs typeface="Arial"/>
                        <a:sym typeface="Arial"/>
                      </a:endParaRPr>
                    </a:p>
                    <a:p>
                      <a:pPr marL="542925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100" b="0" i="0" u="none" strike="noStrike" cap="none" dirty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Arial"/>
                          <a:sym typeface="Arial"/>
                        </a:rPr>
                        <a:t>Definir rutas de senderismo con información práctica de destino para los clientes del hotel y peregrinos del Camino de Santiago que se acerquen a solicitar información del destino.</a:t>
                      </a:r>
                    </a:p>
                    <a:p>
                      <a:pPr marL="542925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s-ES" sz="500" b="0" i="0" u="none" strike="noStrike" cap="none" dirty="0">
                        <a:solidFill>
                          <a:schemeClr val="lt1"/>
                        </a:solidFill>
                        <a:latin typeface="+mj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9740" marR="109740" marT="54870" marB="5487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Bahnschrift Light" panose="020B0502040204020203" pitchFamily="34" charset="0"/>
                          <a:ea typeface="Arial"/>
                          <a:cs typeface="Arial"/>
                          <a:sym typeface="Arial"/>
                        </a:rPr>
                        <a:t>Nº</a:t>
                      </a:r>
                      <a:r>
                        <a:rPr lang="es-E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Bahnschrift Light" panose="020B0502040204020203" pitchFamily="34" charset="0"/>
                          <a:ea typeface="Arial"/>
                          <a:cs typeface="Arial"/>
                          <a:sym typeface="Arial"/>
                        </a:rPr>
                        <a:t> de acuerdos con empresas de turismo activo locales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Bahnschrift Light" panose="020B0502040204020203" pitchFamily="34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Bahnschrift Light" panose="020B0502040204020203" pitchFamily="34" charset="0"/>
                          <a:ea typeface="Arial"/>
                          <a:cs typeface="Arial"/>
                          <a:sym typeface="Arial"/>
                        </a:rPr>
                        <a:t>Nº</a:t>
                      </a:r>
                      <a:r>
                        <a:rPr lang="es-E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Bahnschrift Light" panose="020B0502040204020203" pitchFamily="34" charset="0"/>
                          <a:ea typeface="Arial"/>
                          <a:cs typeface="Arial"/>
                          <a:sym typeface="Arial"/>
                        </a:rPr>
                        <a:t> de rutas de senderismo creadas y documentadas con folleto e información práctica</a:t>
                      </a:r>
                    </a:p>
                  </a:txBody>
                  <a:tcPr marL="109740" marR="109740" marT="54870" marB="5487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64646"/>
                        </a:solidFill>
                        <a:latin typeface="Bahnschrift Light" panose="020B0502040204020203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9740" marR="109740" marT="54870" marB="5487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8047B072-E1A9-63CD-3C0D-A151D65BBA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9" y="6074787"/>
            <a:ext cx="657042" cy="657892"/>
          </a:xfrm>
          <a:prstGeom prst="rect">
            <a:avLst/>
          </a:prstGeom>
        </p:spPr>
      </p:pic>
      <p:pic>
        <p:nvPicPr>
          <p:cNvPr id="3" name="Picture 2" descr="https://www.un.org/sustainabledevelopment/es/wp-content/uploads/sites/3/2019/09/S-WEB-Goal-02-300x300.png">
            <a:extLst>
              <a:ext uri="{FF2B5EF4-FFF2-40B4-BE49-F238E27FC236}">
                <a16:creationId xmlns:a16="http://schemas.microsoft.com/office/drawing/2014/main" id="{C3C1E230-928F-EF16-52F8-58B1A77C2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46" y="3199409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alud - Desarrollo Sostenible">
            <a:extLst>
              <a:ext uri="{FF2B5EF4-FFF2-40B4-BE49-F238E27FC236}">
                <a16:creationId xmlns:a16="http://schemas.microsoft.com/office/drawing/2014/main" id="{4563CB4D-4743-101F-B614-C32EA5BFC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4" y="4404848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www.un.org/sustainabledevelopment/es/wp-content/uploads/sites/3/2019/09/S-WEB-Goal-02-300x300.png">
            <a:extLst>
              <a:ext uri="{FF2B5EF4-FFF2-40B4-BE49-F238E27FC236}">
                <a16:creationId xmlns:a16="http://schemas.microsoft.com/office/drawing/2014/main" id="{C3C1E230-928F-EF16-52F8-58B1A77C2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46" y="3760764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alud - Desarrollo Sostenible">
            <a:extLst>
              <a:ext uri="{FF2B5EF4-FFF2-40B4-BE49-F238E27FC236}">
                <a16:creationId xmlns:a16="http://schemas.microsoft.com/office/drawing/2014/main" id="{4563CB4D-4743-101F-B614-C32EA5BFC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46" y="5229159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p63"/>
          <p:cNvSpPr txBox="1"/>
          <p:nvPr/>
        </p:nvSpPr>
        <p:spPr>
          <a:xfrm>
            <a:off x="562927" y="3558731"/>
            <a:ext cx="2180340" cy="188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0" rIns="0" bIns="0" anchor="t" anchorCtr="0">
            <a:noAutofit/>
          </a:bodyPr>
          <a:lstStyle/>
          <a:p>
            <a:pPr>
              <a:lnSpc>
                <a:spcPct val="140000"/>
              </a:lnSpc>
            </a:pPr>
            <a:endParaRPr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45" name="Google Shape;1245;p63"/>
          <p:cNvSpPr txBox="1"/>
          <p:nvPr/>
        </p:nvSpPr>
        <p:spPr>
          <a:xfrm>
            <a:off x="768855" y="3053206"/>
            <a:ext cx="1538185" cy="281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0" rIns="0" bIns="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ES" sz="1440" b="1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RESPETO</a:t>
            </a:r>
            <a:endParaRPr sz="2160" b="1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46" name="Google Shape;1246;p63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 cap="flat" cmpd="sng">
            <a:solidFill>
              <a:srgbClr val="3E6F5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algn="ctr"/>
            <a:endParaRPr sz="216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7" name="Google Shape;1247;p63"/>
          <p:cNvSpPr/>
          <p:nvPr/>
        </p:nvSpPr>
        <p:spPr>
          <a:xfrm>
            <a:off x="-24289" y="1"/>
            <a:ext cx="9192577" cy="2119937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E6F53"/>
          </a:solidFill>
          <a:ln>
            <a:noFill/>
          </a:ln>
        </p:spPr>
      </p:sp>
      <p:sp>
        <p:nvSpPr>
          <p:cNvPr id="1248" name="Google Shape;1248;p63"/>
          <p:cNvSpPr txBox="1"/>
          <p:nvPr/>
        </p:nvSpPr>
        <p:spPr>
          <a:xfrm>
            <a:off x="254786" y="236126"/>
            <a:ext cx="8430142" cy="11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4800" rIns="0" bIns="0" anchor="t" anchorCtr="0">
            <a:noAutofit/>
          </a:bodyPr>
          <a:lstStyle/>
          <a:p>
            <a:pPr>
              <a:lnSpc>
                <a:spcPct val="121875"/>
              </a:lnSpc>
            </a:pPr>
            <a:r>
              <a:rPr lang="es-ES" sz="3840" b="1" dirty="0">
                <a:solidFill>
                  <a:srgbClr val="FFFFFF"/>
                </a:solidFill>
                <a:latin typeface="+mj-lt"/>
                <a:sym typeface="Arial"/>
              </a:rPr>
              <a:t>05. </a:t>
            </a:r>
            <a:endParaRPr sz="2160" dirty="0">
              <a:latin typeface="+mj-lt"/>
            </a:endParaRPr>
          </a:p>
          <a:p>
            <a:pPr>
              <a:lnSpc>
                <a:spcPct val="139285"/>
              </a:lnSpc>
            </a:pPr>
            <a:r>
              <a:rPr lang="es-ES" sz="3360" b="1" dirty="0">
                <a:solidFill>
                  <a:srgbClr val="FFFFFF"/>
                </a:solidFill>
                <a:latin typeface="+mj-lt"/>
                <a:sym typeface="Arial"/>
              </a:rPr>
              <a:t>Seguimiento, control y mejora continua</a:t>
            </a:r>
            <a:endParaRPr sz="3360" b="1" dirty="0">
              <a:solidFill>
                <a:srgbClr val="FFFFFF"/>
              </a:solidFill>
              <a:latin typeface="+mj-lt"/>
              <a:sym typeface="Arial"/>
            </a:endParaRPr>
          </a:p>
        </p:txBody>
      </p:sp>
      <p:sp>
        <p:nvSpPr>
          <p:cNvPr id="1249" name="Google Shape;1249;p63"/>
          <p:cNvSpPr txBox="1"/>
          <p:nvPr/>
        </p:nvSpPr>
        <p:spPr>
          <a:xfrm>
            <a:off x="281047" y="1548436"/>
            <a:ext cx="627582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0" rIns="0" bIns="0" anchor="t" anchorCtr="0">
            <a:noAutofit/>
          </a:bodyPr>
          <a:lstStyle/>
          <a:p>
            <a:pPr>
              <a:lnSpc>
                <a:spcPct val="130000"/>
              </a:lnSpc>
            </a:pPr>
            <a:endParaRPr b="1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50" name="Google Shape;1250;p63"/>
          <p:cNvSpPr txBox="1"/>
          <p:nvPr/>
        </p:nvSpPr>
        <p:spPr>
          <a:xfrm>
            <a:off x="3849399" y="3081601"/>
            <a:ext cx="1538185" cy="281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0" rIns="0" bIns="0" anchor="t" anchorCtr="0">
            <a:noAutofit/>
          </a:bodyPr>
          <a:lstStyle/>
          <a:p>
            <a:pPr algn="ctr">
              <a:lnSpc>
                <a:spcPct val="150000"/>
              </a:lnSpc>
            </a:pPr>
            <a:endParaRPr sz="1440" b="1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51" name="Google Shape;1251;p63"/>
          <p:cNvSpPr/>
          <p:nvPr/>
        </p:nvSpPr>
        <p:spPr>
          <a:xfrm>
            <a:off x="281047" y="2198460"/>
            <a:ext cx="5800049" cy="369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r>
              <a:rPr lang="es-ES" sz="1680" dirty="0">
                <a:solidFill>
                  <a:srgbClr val="3E6F53"/>
                </a:solidFill>
                <a:latin typeface="Bahnschrift Light" panose="020B0502040204020203" pitchFamily="34" charset="0"/>
                <a:sym typeface="Arial"/>
              </a:rPr>
              <a:t>Listado de indicadores de desempeño y medición por ODS</a:t>
            </a:r>
            <a:endParaRPr sz="1680" dirty="0">
              <a:solidFill>
                <a:srgbClr val="3E6F53"/>
              </a:solidFill>
              <a:latin typeface="Bahnschrift Light" panose="020B0502040204020203" pitchFamily="34" charset="0"/>
              <a:sym typeface="Arial"/>
            </a:endParaRPr>
          </a:p>
        </p:txBody>
      </p:sp>
      <p:sp>
        <p:nvSpPr>
          <p:cNvPr id="1252" name="Google Shape;1252;p63"/>
          <p:cNvSpPr txBox="1">
            <a:spLocks noGrp="1"/>
          </p:cNvSpPr>
          <p:nvPr>
            <p:ph type="sldNum" idx="12"/>
          </p:nvPr>
        </p:nvSpPr>
        <p:spPr>
          <a:xfrm>
            <a:off x="6468713" y="6366945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fld id="{00000000-1234-1234-1234-123412341234}" type="slidenum">
              <a:rPr lang="es-ES"/>
              <a:pPr/>
              <a:t>43</a:t>
            </a:fld>
            <a:endParaRPr/>
          </a:p>
        </p:txBody>
      </p:sp>
      <p:graphicFrame>
        <p:nvGraphicFramePr>
          <p:cNvPr id="1253" name="Google Shape;1253;p63"/>
          <p:cNvGraphicFramePr/>
          <p:nvPr>
            <p:extLst>
              <p:ext uri="{D42A27DB-BD31-4B8C-83A1-F6EECF244321}">
                <p14:modId xmlns:p14="http://schemas.microsoft.com/office/powerpoint/2010/main" val="611635222"/>
              </p:ext>
            </p:extLst>
          </p:nvPr>
        </p:nvGraphicFramePr>
        <p:xfrm>
          <a:off x="368853" y="2646314"/>
          <a:ext cx="8248495" cy="338014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821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1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58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958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ODS y Acción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9740" marR="109740" marT="54870" marB="5487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E6F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Indicador 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9740" marR="109740" marT="54870" marB="5487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E6F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Seguimiento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9740" marR="109740" marT="54870" marB="5487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E6F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8695">
                <a:tc>
                  <a:txBody>
                    <a:bodyPr/>
                    <a:lstStyle/>
                    <a:p>
                      <a:pPr marL="542925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100" b="0" i="0" u="none" strike="noStrike" cap="none" dirty="0">
                          <a:solidFill>
                            <a:schemeClr val="lt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Reducir consumo energético para medir impacto de la implantación realizada en años anteriores de iluminación LED, los sensores de presencia, temporizadores para regular el alumbrado y las buenas prácticas aplicadas.</a:t>
                      </a:r>
                    </a:p>
                  </a:txBody>
                  <a:tcPr marL="109740" marR="109740" marT="54870" marB="5487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Bahnschrift Light" panose="020B0502040204020203" pitchFamily="34" charset="0"/>
                          <a:ea typeface="Arial"/>
                          <a:cs typeface="Arial"/>
                          <a:sym typeface="Arial"/>
                        </a:rPr>
                        <a:t>% Reducción de consumos energéticos (</a:t>
                      </a:r>
                      <a:r>
                        <a:rPr lang="es-ES" sz="11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Bahnschrift Light" panose="020B0502040204020203" pitchFamily="34" charset="0"/>
                          <a:ea typeface="Arial"/>
                          <a:cs typeface="Arial"/>
                          <a:sym typeface="Arial"/>
                        </a:rPr>
                        <a:t>Kw</a:t>
                      </a:r>
                      <a:r>
                        <a:rPr lang="es-E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Bahnschrift Light" panose="020B0502040204020203" pitchFamily="34" charset="0"/>
                          <a:ea typeface="Arial"/>
                          <a:cs typeface="Arial"/>
                          <a:sym typeface="Arial"/>
                        </a:rPr>
                        <a:t>)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Bahnschrift Light" panose="020B0502040204020203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9740" marR="109740" marT="54870" marB="5487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64646"/>
                        </a:solidFill>
                        <a:latin typeface="Bahnschrift Light" panose="020B0502040204020203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9740" marR="109740" marT="54870" marB="5487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4871">
                <a:tc>
                  <a:txBody>
                    <a:bodyPr/>
                    <a:lstStyle/>
                    <a:p>
                      <a:pPr marL="542925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100" b="0" i="0" u="none" strike="noStrike" cap="none" dirty="0">
                          <a:solidFill>
                            <a:schemeClr val="lt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Priorizar la contratación de empleados que residan en la propia localidad en la que se ubica la organización.</a:t>
                      </a:r>
                    </a:p>
                    <a:p>
                      <a:pPr marL="542925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s-ES" sz="1100" b="0" i="0" u="none" strike="noStrike" cap="none" dirty="0">
                        <a:solidFill>
                          <a:schemeClr val="lt1"/>
                        </a:solidFill>
                        <a:latin typeface="+mj-lt"/>
                        <a:ea typeface="Arial"/>
                        <a:cs typeface="Arial"/>
                        <a:sym typeface="Arial"/>
                      </a:endParaRPr>
                    </a:p>
                    <a:p>
                      <a:pPr marL="542925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100" b="0" i="0" u="none" strike="noStrike" cap="none" dirty="0">
                          <a:solidFill>
                            <a:schemeClr val="lt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Ofrecer servicios y actividades gastronómicas, culturales o de artesanía local  propios del destino contribuyendo así a la conservación del desarrollo sostenible de la localidad y a generar empleo de calidad con acuerdos y convenios con asociaciones e instituciones públicas.</a:t>
                      </a:r>
                    </a:p>
                    <a:p>
                      <a:pPr marL="542925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s-ES" sz="300" b="0" i="0" u="none" strike="noStrike" cap="none" dirty="0">
                        <a:solidFill>
                          <a:schemeClr val="lt1"/>
                        </a:solidFill>
                        <a:latin typeface="+mj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9740" marR="109740" marT="54870" marB="5487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Bahnschrift Light" panose="020B0502040204020203" pitchFamily="34" charset="0"/>
                          <a:ea typeface="Arial"/>
                          <a:cs typeface="Arial"/>
                          <a:sym typeface="Arial"/>
                        </a:rPr>
                        <a:t>% de personas locales contratadas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Bahnschrift Light" panose="020B0502040204020203" pitchFamily="34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Bahnschrift Light" panose="020B0502040204020203" pitchFamily="34" charset="0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Bahnschrift Light" panose="020B0502040204020203" pitchFamily="34" charset="0"/>
                          <a:ea typeface="Arial"/>
                          <a:cs typeface="Arial"/>
                          <a:sym typeface="Arial"/>
                        </a:rPr>
                        <a:t>Nº</a:t>
                      </a:r>
                      <a:r>
                        <a:rPr lang="es-E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Bahnschrift Light" panose="020B0502040204020203" pitchFamily="34" charset="0"/>
                          <a:ea typeface="Arial"/>
                          <a:cs typeface="Arial"/>
                          <a:sym typeface="Arial"/>
                        </a:rPr>
                        <a:t> de actividades en las que colabora el Hotel y el Restaurante con asociaciones e instituciones públicas</a:t>
                      </a:r>
                    </a:p>
                  </a:txBody>
                  <a:tcPr marL="109740" marR="109740" marT="54870" marB="5487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64646"/>
                        </a:solidFill>
                        <a:latin typeface="Bahnschrift Light" panose="020B0502040204020203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9740" marR="109740" marT="54870" marB="5487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8047B072-E1A9-63CD-3C0D-A151D65BBA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9" y="6074787"/>
            <a:ext cx="657042" cy="657892"/>
          </a:xfrm>
          <a:prstGeom prst="rect">
            <a:avLst/>
          </a:prstGeom>
        </p:spPr>
      </p:pic>
      <p:pic>
        <p:nvPicPr>
          <p:cNvPr id="5" name="Picture 2" descr="https://www.un.org/sustainabledevelopment/es/wp-content/uploads/sites/3/2019/09/S-WEB-Goal-07-150x150.png">
            <a:extLst>
              <a:ext uri="{FF2B5EF4-FFF2-40B4-BE49-F238E27FC236}">
                <a16:creationId xmlns:a16="http://schemas.microsoft.com/office/drawing/2014/main" id="{D106E8E7-B867-4C0D-3B13-3CA3F6A11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83" y="3285446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www.un.org/sustainabledevelopment/es/wp-content/uploads/sites/3/2019/09/S-WEB-Goal-08-150x150.png">
            <a:extLst>
              <a:ext uri="{FF2B5EF4-FFF2-40B4-BE49-F238E27FC236}">
                <a16:creationId xmlns:a16="http://schemas.microsoft.com/office/drawing/2014/main" id="{7B43B11C-63FE-2B80-6E55-CC13115F3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40" y="4267706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www.un.org/sustainabledevelopment/es/wp-content/uploads/sites/3/2019/09/S-WEB-Goal-08-150x150.png">
            <a:extLst>
              <a:ext uri="{FF2B5EF4-FFF2-40B4-BE49-F238E27FC236}">
                <a16:creationId xmlns:a16="http://schemas.microsoft.com/office/drawing/2014/main" id="{7B43B11C-63FE-2B80-6E55-CC13115F3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40" y="4814277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2364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85F2E7F-2D71-8BDE-CC09-04F11CC7A1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72"/>
          <a:stretch/>
        </p:blipFill>
        <p:spPr>
          <a:xfrm>
            <a:off x="-1" y="1507961"/>
            <a:ext cx="9119711" cy="5384330"/>
          </a:xfrm>
          <a:prstGeom prst="rect">
            <a:avLst/>
          </a:prstGeom>
        </p:spPr>
      </p:pic>
      <p:sp>
        <p:nvSpPr>
          <p:cNvPr id="1263" name="Google Shape;1263;p64"/>
          <p:cNvSpPr/>
          <p:nvPr/>
        </p:nvSpPr>
        <p:spPr>
          <a:xfrm>
            <a:off x="-24289" y="1"/>
            <a:ext cx="9192577" cy="3169920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E6F53"/>
          </a:solidFill>
          <a:ln>
            <a:noFill/>
          </a:ln>
        </p:spPr>
      </p:sp>
      <p:sp>
        <p:nvSpPr>
          <p:cNvPr id="1264" name="Google Shape;1264;p64"/>
          <p:cNvSpPr/>
          <p:nvPr/>
        </p:nvSpPr>
        <p:spPr>
          <a:xfrm>
            <a:off x="-24289" y="-34289"/>
            <a:ext cx="9144000" cy="2103446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E6F53"/>
          </a:solidFill>
          <a:ln>
            <a:noFill/>
          </a:ln>
        </p:spPr>
      </p:sp>
      <p:sp>
        <p:nvSpPr>
          <p:cNvPr id="1265" name="Google Shape;1265;p64"/>
          <p:cNvSpPr txBox="1"/>
          <p:nvPr/>
        </p:nvSpPr>
        <p:spPr>
          <a:xfrm>
            <a:off x="358389" y="286079"/>
            <a:ext cx="8031923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4800" rIns="0" bIns="0" anchor="t" anchorCtr="0">
            <a:noAutofit/>
          </a:bodyPr>
          <a:lstStyle/>
          <a:p>
            <a:pPr defTabSz="1097280">
              <a:lnSpc>
                <a:spcPct val="108333"/>
              </a:lnSpc>
              <a:buClr>
                <a:srgbClr val="000000"/>
              </a:buClr>
            </a:pPr>
            <a:r>
              <a:rPr lang="es-ES" sz="4320" b="1" kern="0" dirty="0">
                <a:solidFill>
                  <a:srgbClr val="FFFFFF"/>
                </a:solidFill>
                <a:latin typeface="Bahnschrift"/>
                <a:cs typeface="Arial"/>
                <a:sym typeface="Arial"/>
              </a:rPr>
              <a:t>06. </a:t>
            </a:r>
            <a:endParaRPr sz="4320" b="1" kern="0" dirty="0">
              <a:solidFill>
                <a:srgbClr val="FFFFFF"/>
              </a:solidFill>
              <a:latin typeface="Bahnschrift"/>
              <a:cs typeface="Arial"/>
            </a:endParaRPr>
          </a:p>
          <a:p>
            <a:pPr defTabSz="1097280">
              <a:lnSpc>
                <a:spcPct val="108333"/>
              </a:lnSpc>
              <a:buClr>
                <a:srgbClr val="000000"/>
              </a:buClr>
            </a:pPr>
            <a:r>
              <a:rPr lang="es-ES" sz="4320" b="1" kern="0" dirty="0">
                <a:solidFill>
                  <a:srgbClr val="FFFFFF"/>
                </a:solidFill>
                <a:latin typeface="Bahnschrift"/>
                <a:cs typeface="Arial"/>
                <a:sym typeface="Arial"/>
              </a:rPr>
              <a:t>Conclusiones </a:t>
            </a:r>
            <a:endParaRPr sz="4320" b="1" kern="0" dirty="0">
              <a:solidFill>
                <a:srgbClr val="FFFFFF"/>
              </a:solidFill>
              <a:latin typeface="Bahnschrift"/>
              <a:cs typeface="Arial"/>
              <a:sym typeface="Arial"/>
            </a:endParaRPr>
          </a:p>
        </p:txBody>
      </p:sp>
      <p:sp>
        <p:nvSpPr>
          <p:cNvPr id="1266" name="Google Shape;1266;p64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 cap="flat" cmpd="sng">
            <a:solidFill>
              <a:srgbClr val="3E6F5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algn="ctr"/>
            <a:endParaRPr sz="216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1" y="-34289"/>
            <a:ext cx="3249642" cy="6892290"/>
            <a:chOff x="-62946" y="-28575"/>
            <a:chExt cx="2770981" cy="5743575"/>
          </a:xfrm>
          <a:solidFill>
            <a:srgbClr val="3E6F53"/>
          </a:solidFill>
        </p:grpSpPr>
        <p:sp>
          <p:nvSpPr>
            <p:cNvPr id="2" name="Freeform 2"/>
            <p:cNvSpPr/>
            <p:nvPr/>
          </p:nvSpPr>
          <p:spPr>
            <a:xfrm>
              <a:off x="-62946" y="-28575"/>
              <a:ext cx="2770981" cy="574357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686490" y="4392231"/>
            <a:ext cx="1705160" cy="3421144"/>
            <a:chOff x="710167" y="3738562"/>
            <a:chExt cx="1284288" cy="2711450"/>
          </a:xfrm>
        </p:grpSpPr>
        <p:sp>
          <p:nvSpPr>
            <p:cNvPr id="4" name="Freeform 4"/>
            <p:cNvSpPr/>
            <p:nvPr/>
          </p:nvSpPr>
          <p:spPr>
            <a:xfrm>
              <a:off x="710167" y="3738562"/>
              <a:ext cx="1284288" cy="27114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>
                <a:alpha val="100000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 rot="21600000">
            <a:off x="114550" y="172964"/>
            <a:ext cx="3157220" cy="1188720"/>
          </a:xfrm>
          <a:prstGeom prst="rect">
            <a:avLst/>
          </a:prstGeom>
        </p:spPr>
        <p:txBody>
          <a:bodyPr lIns="0" tIns="64800" rIns="0" bIns="0" rtlCol="0" anchor="t"/>
          <a:lstStyle/>
          <a:p>
            <a:pPr>
              <a:lnSpc>
                <a:spcPts val="4680"/>
              </a:lnSpc>
            </a:pPr>
            <a:r>
              <a:rPr lang="es-ES" sz="3360" b="1" dirty="0">
                <a:solidFill>
                  <a:schemeClr val="bg1"/>
                </a:solidFill>
                <a:latin typeface="Bahnschrift" panose="020B0502040204020203" pitchFamily="34" charset="0"/>
              </a:rPr>
              <a:t>06</a:t>
            </a:r>
            <a:r>
              <a:rPr lang="es-ES" sz="2880" b="1" dirty="0">
                <a:solidFill>
                  <a:schemeClr val="bg1"/>
                </a:solidFill>
                <a:latin typeface="Bahnschrift" panose="020B0502040204020203" pitchFamily="34" charset="0"/>
              </a:rPr>
              <a:t>. </a:t>
            </a:r>
          </a:p>
          <a:p>
            <a:pPr>
              <a:lnSpc>
                <a:spcPts val="4680"/>
              </a:lnSpc>
            </a:pPr>
            <a:r>
              <a:rPr lang="es-ES" sz="3360" b="1" dirty="0">
                <a:solidFill>
                  <a:schemeClr val="bg1"/>
                </a:solidFill>
                <a:latin typeface="Bahnschrift" panose="020B0502040204020203" pitchFamily="34" charset="0"/>
              </a:rPr>
              <a:t>Conclusiones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>
            <a:solidFill>
              <a:srgbClr val="3E6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60" dirty="0"/>
          </a:p>
        </p:txBody>
      </p:sp>
      <p:cxnSp>
        <p:nvCxnSpPr>
          <p:cNvPr id="10" name="Straight Connector 18"/>
          <p:cNvCxnSpPr/>
          <p:nvPr/>
        </p:nvCxnSpPr>
        <p:spPr>
          <a:xfrm flipH="1">
            <a:off x="3781021" y="-60278"/>
            <a:ext cx="1" cy="6871111"/>
          </a:xfrm>
          <a:prstGeom prst="line">
            <a:avLst/>
          </a:prstGeom>
          <a:ln w="37719" cap="rnd">
            <a:solidFill>
              <a:srgbClr val="3E6F5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upo 10"/>
          <p:cNvGrpSpPr/>
          <p:nvPr/>
        </p:nvGrpSpPr>
        <p:grpSpPr>
          <a:xfrm>
            <a:off x="3674321" y="443798"/>
            <a:ext cx="240535" cy="240535"/>
            <a:chOff x="191117" y="3693803"/>
            <a:chExt cx="257175" cy="257175"/>
          </a:xfrm>
        </p:grpSpPr>
        <p:grpSp>
          <p:nvGrpSpPr>
            <p:cNvPr id="12" name="Group 28"/>
            <p:cNvGrpSpPr/>
            <p:nvPr/>
          </p:nvGrpSpPr>
          <p:grpSpPr>
            <a:xfrm rot="21600000">
              <a:off x="191117" y="3693803"/>
              <a:ext cx="257175" cy="257175"/>
              <a:chOff x="2935288" y="523875"/>
              <a:chExt cx="257175" cy="257175"/>
            </a:xfrm>
          </p:grpSpPr>
          <p:sp>
            <p:nvSpPr>
              <p:cNvPr id="15" name="Freeform 27"/>
              <p:cNvSpPr/>
              <p:nvPr/>
            </p:nvSpPr>
            <p:spPr>
              <a:xfrm>
                <a:off x="2935288" y="523875"/>
                <a:ext cx="257175" cy="25717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solidFill>
                <a:srgbClr val="175C56">
                  <a:alpha val="20000"/>
                </a:srgbClr>
              </a:solidFill>
            </p:spPr>
          </p:sp>
        </p:grpSp>
        <p:grpSp>
          <p:nvGrpSpPr>
            <p:cNvPr id="13" name="Group 30"/>
            <p:cNvGrpSpPr/>
            <p:nvPr/>
          </p:nvGrpSpPr>
          <p:grpSpPr>
            <a:xfrm rot="21600000">
              <a:off x="247848" y="3750534"/>
              <a:ext cx="143715" cy="143715"/>
              <a:chOff x="2992017" y="580605"/>
              <a:chExt cx="143715" cy="143715"/>
            </a:xfrm>
            <a:solidFill>
              <a:srgbClr val="3E6F53"/>
            </a:solidFill>
          </p:grpSpPr>
          <p:sp>
            <p:nvSpPr>
              <p:cNvPr id="14" name="Freeform 29"/>
              <p:cNvSpPr/>
              <p:nvPr/>
            </p:nvSpPr>
            <p:spPr>
              <a:xfrm>
                <a:off x="2992017" y="580605"/>
                <a:ext cx="143715" cy="14371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grpFill/>
            </p:spPr>
          </p:sp>
        </p:grpSp>
      </p:grpSp>
      <p:sp>
        <p:nvSpPr>
          <p:cNvPr id="31" name="TextBox 8"/>
          <p:cNvSpPr txBox="1"/>
          <p:nvPr/>
        </p:nvSpPr>
        <p:spPr>
          <a:xfrm rot="21600000">
            <a:off x="4021556" y="345802"/>
            <a:ext cx="4459957" cy="219098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rgbClr val="464646"/>
                </a:solidFill>
                <a:latin typeface="Karla" charset="0"/>
              </a:defRPr>
            </a:lvl1pPr>
          </a:lstStyle>
          <a:p>
            <a:pPr algn="just">
              <a:lnSpc>
                <a:spcPct val="150000"/>
              </a:lnSpc>
              <a:spcBef>
                <a:spcPts val="360"/>
              </a:spcBef>
              <a:spcAft>
                <a:spcPts val="360"/>
              </a:spcAft>
            </a:pPr>
            <a:r>
              <a:rPr lang="es-ES" sz="1320" dirty="0">
                <a:latin typeface="+mn-lt"/>
              </a:rPr>
              <a:t>En definitiva, </a:t>
            </a:r>
            <a:r>
              <a:rPr lang="es-ES" sz="1320" b="1" dirty="0">
                <a:solidFill>
                  <a:srgbClr val="3E6F53"/>
                </a:solidFill>
                <a:latin typeface="+mn-lt"/>
              </a:rPr>
              <a:t>HOTEL CANZANA </a:t>
            </a:r>
            <a:r>
              <a:rPr lang="es-ES" sz="1320" dirty="0">
                <a:latin typeface="+mn-lt"/>
              </a:rPr>
              <a:t>reconoce </a:t>
            </a:r>
            <a:r>
              <a:rPr lang="es-ES" sz="1320" b="1" dirty="0">
                <a:latin typeface="+mn-lt"/>
              </a:rPr>
              <a:t>el importante papel que tienen las empresas a la hora de contribuir al desarrollo sostenible</a:t>
            </a:r>
            <a:r>
              <a:rPr lang="es-ES" sz="1320" dirty="0">
                <a:latin typeface="+mn-lt"/>
              </a:rPr>
              <a:t>. Por esta razón, muestran un claro compromiso en llevar a cabo sus actividades y prestar sus servicios de tal forma que estos generen impactos positivos en su entorno social, económico y medioambiental.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68713" y="6366945"/>
            <a:ext cx="2060830" cy="365734"/>
          </a:xfrm>
        </p:spPr>
        <p:txBody>
          <a:bodyPr/>
          <a:lstStyle/>
          <a:p>
            <a:fld id="{1C9672CF-3E8F-2847-9E6D-9BC391C8251B}" type="slidenum">
              <a:rPr lang="en-US" smtClean="0"/>
              <a:t>45</a:t>
            </a:fld>
            <a:endParaRPr lang="en-US"/>
          </a:p>
        </p:txBody>
      </p:sp>
      <p:grpSp>
        <p:nvGrpSpPr>
          <p:cNvPr id="24" name="Grupo 23"/>
          <p:cNvGrpSpPr/>
          <p:nvPr/>
        </p:nvGrpSpPr>
        <p:grpSpPr>
          <a:xfrm>
            <a:off x="3674321" y="2787785"/>
            <a:ext cx="240535" cy="240535"/>
            <a:chOff x="191117" y="3693803"/>
            <a:chExt cx="257175" cy="257175"/>
          </a:xfrm>
        </p:grpSpPr>
        <p:grpSp>
          <p:nvGrpSpPr>
            <p:cNvPr id="25" name="Group 28"/>
            <p:cNvGrpSpPr/>
            <p:nvPr/>
          </p:nvGrpSpPr>
          <p:grpSpPr>
            <a:xfrm rot="21600000">
              <a:off x="191117" y="3693803"/>
              <a:ext cx="257175" cy="257175"/>
              <a:chOff x="2935288" y="523875"/>
              <a:chExt cx="257175" cy="257175"/>
            </a:xfrm>
          </p:grpSpPr>
          <p:sp>
            <p:nvSpPr>
              <p:cNvPr id="28" name="Freeform 27"/>
              <p:cNvSpPr/>
              <p:nvPr/>
            </p:nvSpPr>
            <p:spPr>
              <a:xfrm>
                <a:off x="2935288" y="523875"/>
                <a:ext cx="257175" cy="25717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solidFill>
                <a:srgbClr val="175C56">
                  <a:alpha val="20000"/>
                </a:srgbClr>
              </a:solidFill>
            </p:spPr>
          </p:sp>
        </p:grpSp>
        <p:grpSp>
          <p:nvGrpSpPr>
            <p:cNvPr id="26" name="Group 30"/>
            <p:cNvGrpSpPr/>
            <p:nvPr/>
          </p:nvGrpSpPr>
          <p:grpSpPr>
            <a:xfrm rot="21600000">
              <a:off x="247848" y="3750534"/>
              <a:ext cx="143715" cy="143715"/>
              <a:chOff x="2992017" y="580605"/>
              <a:chExt cx="143715" cy="143715"/>
            </a:xfrm>
            <a:solidFill>
              <a:srgbClr val="3E6F53"/>
            </a:solidFill>
          </p:grpSpPr>
          <p:sp>
            <p:nvSpPr>
              <p:cNvPr id="27" name="Freeform 29"/>
              <p:cNvSpPr/>
              <p:nvPr/>
            </p:nvSpPr>
            <p:spPr>
              <a:xfrm>
                <a:off x="2992017" y="580605"/>
                <a:ext cx="143715" cy="14371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grpFill/>
            </p:spPr>
          </p:sp>
        </p:grpSp>
      </p:grpSp>
      <p:sp>
        <p:nvSpPr>
          <p:cNvPr id="29" name="TextBox 8"/>
          <p:cNvSpPr txBox="1"/>
          <p:nvPr/>
        </p:nvSpPr>
        <p:spPr>
          <a:xfrm rot="21600000">
            <a:off x="4010504" y="2709298"/>
            <a:ext cx="4459957" cy="13111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rgbClr val="464646"/>
                </a:solidFill>
                <a:latin typeface="Karla" charset="0"/>
              </a:defRPr>
            </a:lvl1pPr>
          </a:lstStyle>
          <a:p>
            <a:pPr algn="just">
              <a:lnSpc>
                <a:spcPct val="150000"/>
              </a:lnSpc>
              <a:spcBef>
                <a:spcPts val="360"/>
              </a:spcBef>
              <a:spcAft>
                <a:spcPts val="360"/>
              </a:spcAft>
            </a:pPr>
            <a:r>
              <a:rPr lang="es-ES" sz="1320" dirty="0">
                <a:latin typeface="+mn-lt"/>
              </a:rPr>
              <a:t>Esta memoria contiene un </a:t>
            </a:r>
            <a:r>
              <a:rPr lang="es-ES" sz="1320" b="1" dirty="0">
                <a:latin typeface="+mn-lt"/>
              </a:rPr>
              <a:t>resumen de las acciones </a:t>
            </a:r>
            <a:r>
              <a:rPr lang="es-ES" sz="1320" dirty="0">
                <a:latin typeface="+mn-lt"/>
              </a:rPr>
              <a:t>con las que actualmente la organización  contribuye al desarrollo sostenible así como aquellas acciones que se llevarán a cabo en 2023.</a:t>
            </a:r>
          </a:p>
        </p:txBody>
      </p:sp>
      <p:grpSp>
        <p:nvGrpSpPr>
          <p:cNvPr id="30" name="Grupo 29"/>
          <p:cNvGrpSpPr/>
          <p:nvPr/>
        </p:nvGrpSpPr>
        <p:grpSpPr>
          <a:xfrm>
            <a:off x="3674320" y="4185646"/>
            <a:ext cx="240535" cy="240535"/>
            <a:chOff x="191117" y="3693803"/>
            <a:chExt cx="257175" cy="257175"/>
          </a:xfrm>
        </p:grpSpPr>
        <p:grpSp>
          <p:nvGrpSpPr>
            <p:cNvPr id="32" name="Group 28"/>
            <p:cNvGrpSpPr/>
            <p:nvPr/>
          </p:nvGrpSpPr>
          <p:grpSpPr>
            <a:xfrm rot="21600000">
              <a:off x="191117" y="3693803"/>
              <a:ext cx="257175" cy="257175"/>
              <a:chOff x="2935288" y="523875"/>
              <a:chExt cx="257175" cy="257175"/>
            </a:xfrm>
          </p:grpSpPr>
          <p:sp>
            <p:nvSpPr>
              <p:cNvPr id="36" name="Freeform 27"/>
              <p:cNvSpPr/>
              <p:nvPr/>
            </p:nvSpPr>
            <p:spPr>
              <a:xfrm>
                <a:off x="2935288" y="523875"/>
                <a:ext cx="257175" cy="25717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solidFill>
                <a:srgbClr val="175C56">
                  <a:alpha val="20000"/>
                </a:srgbClr>
              </a:solidFill>
            </p:spPr>
          </p:sp>
        </p:grpSp>
        <p:grpSp>
          <p:nvGrpSpPr>
            <p:cNvPr id="33" name="Group 30"/>
            <p:cNvGrpSpPr/>
            <p:nvPr/>
          </p:nvGrpSpPr>
          <p:grpSpPr>
            <a:xfrm rot="21600000">
              <a:off x="247848" y="3750534"/>
              <a:ext cx="143715" cy="143715"/>
              <a:chOff x="2992017" y="580605"/>
              <a:chExt cx="143715" cy="143715"/>
            </a:xfrm>
            <a:solidFill>
              <a:srgbClr val="3E6F53"/>
            </a:solidFill>
          </p:grpSpPr>
          <p:sp>
            <p:nvSpPr>
              <p:cNvPr id="34" name="Freeform 29"/>
              <p:cNvSpPr/>
              <p:nvPr/>
            </p:nvSpPr>
            <p:spPr>
              <a:xfrm>
                <a:off x="2992017" y="580605"/>
                <a:ext cx="143715" cy="14371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grpFill/>
            </p:spPr>
          </p:sp>
        </p:grpSp>
      </p:grpSp>
      <p:sp>
        <p:nvSpPr>
          <p:cNvPr id="37" name="TextBox 8"/>
          <p:cNvSpPr txBox="1"/>
          <p:nvPr/>
        </p:nvSpPr>
        <p:spPr>
          <a:xfrm rot="21600000">
            <a:off x="4021556" y="4146284"/>
            <a:ext cx="4459957" cy="219983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rgbClr val="464646"/>
                </a:solidFill>
                <a:latin typeface="Karla" charset="0"/>
              </a:defRPr>
            </a:lvl1pPr>
          </a:lstStyle>
          <a:p>
            <a:pPr algn="just">
              <a:lnSpc>
                <a:spcPct val="150000"/>
              </a:lnSpc>
              <a:spcBef>
                <a:spcPts val="360"/>
              </a:spcBef>
              <a:spcAft>
                <a:spcPts val="360"/>
              </a:spcAft>
            </a:pPr>
            <a:r>
              <a:rPr lang="es-ES" sz="1320" dirty="0">
                <a:latin typeface="+mn-lt"/>
              </a:rPr>
              <a:t>Tras un diagnóstico interno y externo (Análisis DAFO), el </a:t>
            </a:r>
            <a:r>
              <a:rPr lang="es-ES" sz="1320" b="1" dirty="0">
                <a:solidFill>
                  <a:srgbClr val="3E6F53"/>
                </a:solidFill>
                <a:latin typeface="+mn-lt"/>
              </a:rPr>
              <a:t>HOTEL CANZANA </a:t>
            </a:r>
            <a:r>
              <a:rPr lang="es-ES" sz="1320" dirty="0">
                <a:latin typeface="+mn-lt"/>
              </a:rPr>
              <a:t>finalmente en 2023 centrarán sus esfuerzos en contribuir a los siguientes </a:t>
            </a:r>
            <a:r>
              <a:rPr lang="es-ES" sz="132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ODS: 2, 3, 7 y 8. </a:t>
            </a:r>
          </a:p>
          <a:p>
            <a:pPr algn="just">
              <a:lnSpc>
                <a:spcPct val="150000"/>
              </a:lnSpc>
              <a:spcBef>
                <a:spcPts val="360"/>
              </a:spcBef>
              <a:spcAft>
                <a:spcPts val="360"/>
              </a:spcAft>
            </a:pPr>
            <a:endParaRPr lang="es-ES" sz="400" dirty="0">
              <a:latin typeface="+mn-lt"/>
            </a:endParaRPr>
          </a:p>
          <a:p>
            <a:pPr algn="just">
              <a:lnSpc>
                <a:spcPct val="150000"/>
              </a:lnSpc>
              <a:spcBef>
                <a:spcPts val="360"/>
              </a:spcBef>
              <a:spcAft>
                <a:spcPts val="360"/>
              </a:spcAft>
            </a:pPr>
            <a:r>
              <a:rPr lang="es-ES" sz="1320" dirty="0">
                <a:latin typeface="+mn-lt"/>
              </a:rPr>
              <a:t>A finales del próximo año se realizará un seguimiento y control del cumplimiento de las acciones del Plan para su </a:t>
            </a:r>
            <a:r>
              <a:rPr lang="es-ES" sz="1320" b="1" dirty="0">
                <a:latin typeface="+mn-lt"/>
              </a:rPr>
              <a:t>mejora continua</a:t>
            </a:r>
            <a:r>
              <a:rPr lang="es-ES" sz="1320" dirty="0">
                <a:latin typeface="+mn-lt"/>
              </a:rPr>
              <a:t>.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ADF0D874-CF63-A910-EAB4-63CB73A7A7AF}"/>
              </a:ext>
            </a:extLst>
          </p:cNvPr>
          <p:cNvGrpSpPr/>
          <p:nvPr/>
        </p:nvGrpSpPr>
        <p:grpSpPr>
          <a:xfrm>
            <a:off x="3661249" y="5416899"/>
            <a:ext cx="240535" cy="240535"/>
            <a:chOff x="191117" y="3693803"/>
            <a:chExt cx="257175" cy="257175"/>
          </a:xfrm>
        </p:grpSpPr>
        <p:grpSp>
          <p:nvGrpSpPr>
            <p:cNvPr id="16" name="Group 28">
              <a:extLst>
                <a:ext uri="{FF2B5EF4-FFF2-40B4-BE49-F238E27FC236}">
                  <a16:creationId xmlns:a16="http://schemas.microsoft.com/office/drawing/2014/main" id="{87D0F1FD-3C4B-0E69-F454-DDEAF5D505DA}"/>
                </a:ext>
              </a:extLst>
            </p:cNvPr>
            <p:cNvGrpSpPr/>
            <p:nvPr/>
          </p:nvGrpSpPr>
          <p:grpSpPr>
            <a:xfrm rot="21600000">
              <a:off x="191117" y="3693803"/>
              <a:ext cx="257175" cy="257175"/>
              <a:chOff x="2935288" y="523875"/>
              <a:chExt cx="257175" cy="257175"/>
            </a:xfrm>
          </p:grpSpPr>
          <p:sp>
            <p:nvSpPr>
              <p:cNvPr id="19" name="Freeform 27">
                <a:extLst>
                  <a:ext uri="{FF2B5EF4-FFF2-40B4-BE49-F238E27FC236}">
                    <a16:creationId xmlns:a16="http://schemas.microsoft.com/office/drawing/2014/main" id="{8AE44304-B4C7-9000-255A-4711015CE373}"/>
                  </a:ext>
                </a:extLst>
              </p:cNvPr>
              <p:cNvSpPr/>
              <p:nvPr/>
            </p:nvSpPr>
            <p:spPr>
              <a:xfrm>
                <a:off x="2935288" y="523875"/>
                <a:ext cx="257175" cy="25717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solidFill>
                <a:srgbClr val="175C56">
                  <a:alpha val="20000"/>
                </a:srgbClr>
              </a:solidFill>
            </p:spPr>
          </p:sp>
        </p:grpSp>
        <p:grpSp>
          <p:nvGrpSpPr>
            <p:cNvPr id="17" name="Group 30">
              <a:extLst>
                <a:ext uri="{FF2B5EF4-FFF2-40B4-BE49-F238E27FC236}">
                  <a16:creationId xmlns:a16="http://schemas.microsoft.com/office/drawing/2014/main" id="{51CFE3D6-D4D2-2DCA-612F-0C3B60445F1D}"/>
                </a:ext>
              </a:extLst>
            </p:cNvPr>
            <p:cNvGrpSpPr/>
            <p:nvPr/>
          </p:nvGrpSpPr>
          <p:grpSpPr>
            <a:xfrm rot="21600000">
              <a:off x="247848" y="3750534"/>
              <a:ext cx="143715" cy="143715"/>
              <a:chOff x="2992017" y="580605"/>
              <a:chExt cx="143715" cy="143715"/>
            </a:xfrm>
            <a:solidFill>
              <a:srgbClr val="3E6F53"/>
            </a:solidFill>
          </p:grpSpPr>
          <p:sp>
            <p:nvSpPr>
              <p:cNvPr id="18" name="Freeform 29">
                <a:extLst>
                  <a:ext uri="{FF2B5EF4-FFF2-40B4-BE49-F238E27FC236}">
                    <a16:creationId xmlns:a16="http://schemas.microsoft.com/office/drawing/2014/main" id="{C7B44886-2F30-04F9-1E49-602C1D7B976B}"/>
                  </a:ext>
                </a:extLst>
              </p:cNvPr>
              <p:cNvSpPr/>
              <p:nvPr/>
            </p:nvSpPr>
            <p:spPr>
              <a:xfrm>
                <a:off x="2992017" y="580605"/>
                <a:ext cx="143715" cy="143715"/>
              </a:xfrm>
              <a:custGeom>
                <a:avLst/>
                <a:gdLst/>
                <a:ahLst/>
                <a:cxnLst/>
                <a:rect l="0" t="0" r="0" b="0"/>
                <a:pathLst>
                  <a:path w="302905" h="302685">
                    <a:moveTo>
                      <a:pt x="151447" y="0"/>
                    </a:moveTo>
                    <a:cubicBezTo>
                      <a:pt x="67780" y="0"/>
                      <a:pt x="0" y="67780"/>
                      <a:pt x="0" y="151371"/>
                    </a:cubicBezTo>
                    <a:cubicBezTo>
                      <a:pt x="0" y="234982"/>
                      <a:pt x="67780" y="302685"/>
                      <a:pt x="151447" y="302685"/>
                    </a:cubicBezTo>
                    <a:cubicBezTo>
                      <a:pt x="235058" y="302685"/>
                      <a:pt x="302905" y="234991"/>
                      <a:pt x="302905" y="151381"/>
                    </a:cubicBezTo>
                    <a:cubicBezTo>
                      <a:pt x="302895" y="67780"/>
                      <a:pt x="235048" y="0"/>
                      <a:pt x="151447" y="0"/>
                    </a:cubicBezTo>
                    <a:close/>
                  </a:path>
                </a:pathLst>
              </a:custGeom>
              <a:grpFill/>
            </p:spPr>
          </p:sp>
        </p:grpSp>
      </p:grpSp>
      <p:pic>
        <p:nvPicPr>
          <p:cNvPr id="9" name="Imagen 8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D363DD7A-3D26-F324-54F9-CE36CA400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" t="11539" r="84055" b="62375"/>
          <a:stretch>
            <a:fillRect/>
          </a:stretch>
        </p:blipFill>
        <p:spPr bwMode="auto">
          <a:xfrm>
            <a:off x="1257860" y="5705592"/>
            <a:ext cx="733923" cy="79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3488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5038BDB-2831-2BD2-FD67-ABDD42ABA9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1"/>
          <a:stretch/>
        </p:blipFill>
        <p:spPr>
          <a:xfrm>
            <a:off x="24289" y="977731"/>
            <a:ext cx="9095422" cy="5880270"/>
          </a:xfrm>
          <a:prstGeom prst="rect">
            <a:avLst/>
          </a:prstGeom>
        </p:spPr>
      </p:pic>
      <p:sp>
        <p:nvSpPr>
          <p:cNvPr id="1263" name="Google Shape;1263;p64"/>
          <p:cNvSpPr/>
          <p:nvPr/>
        </p:nvSpPr>
        <p:spPr>
          <a:xfrm>
            <a:off x="-24289" y="1"/>
            <a:ext cx="9192577" cy="3169920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E6F53"/>
          </a:solidFill>
          <a:ln>
            <a:noFill/>
          </a:ln>
        </p:spPr>
      </p:sp>
      <p:sp>
        <p:nvSpPr>
          <p:cNvPr id="1264" name="Google Shape;1264;p64"/>
          <p:cNvSpPr/>
          <p:nvPr/>
        </p:nvSpPr>
        <p:spPr>
          <a:xfrm>
            <a:off x="-24289" y="-34289"/>
            <a:ext cx="9144000" cy="2103446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E6F53"/>
          </a:solidFill>
          <a:ln>
            <a:noFill/>
          </a:ln>
        </p:spPr>
      </p:sp>
      <p:sp>
        <p:nvSpPr>
          <p:cNvPr id="1265" name="Google Shape;1265;p64"/>
          <p:cNvSpPr txBox="1"/>
          <p:nvPr/>
        </p:nvSpPr>
        <p:spPr>
          <a:xfrm>
            <a:off x="358389" y="286079"/>
            <a:ext cx="8031923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4800" rIns="0" bIns="0" anchor="t" anchorCtr="0">
            <a:noAutofit/>
          </a:bodyPr>
          <a:lstStyle/>
          <a:p>
            <a:pPr defTabSz="1097280">
              <a:lnSpc>
                <a:spcPct val="108333"/>
              </a:lnSpc>
              <a:buClr>
                <a:srgbClr val="000000"/>
              </a:buClr>
            </a:pPr>
            <a:r>
              <a:rPr lang="es-ES" sz="4320" b="1" kern="0" dirty="0">
                <a:solidFill>
                  <a:srgbClr val="FFFFFF"/>
                </a:solidFill>
                <a:latin typeface="Bahnschrift"/>
                <a:cs typeface="Arial"/>
                <a:sym typeface="Arial"/>
              </a:rPr>
              <a:t>07. </a:t>
            </a:r>
            <a:endParaRPr sz="4320" b="1" kern="0" dirty="0">
              <a:solidFill>
                <a:srgbClr val="FFFFFF"/>
              </a:solidFill>
              <a:latin typeface="Bahnschrift"/>
              <a:cs typeface="Arial"/>
            </a:endParaRPr>
          </a:p>
          <a:p>
            <a:pPr defTabSz="1097280">
              <a:lnSpc>
                <a:spcPct val="108333"/>
              </a:lnSpc>
              <a:buClr>
                <a:srgbClr val="000000"/>
              </a:buClr>
            </a:pPr>
            <a:r>
              <a:rPr lang="es-ES" sz="4320" b="1" kern="0" dirty="0">
                <a:solidFill>
                  <a:srgbClr val="FFFFFF"/>
                </a:solidFill>
                <a:latin typeface="Bahnschrift"/>
                <a:cs typeface="Arial"/>
                <a:sym typeface="Arial"/>
              </a:rPr>
              <a:t>Comunicación</a:t>
            </a:r>
            <a:endParaRPr sz="4320" b="1" kern="0" dirty="0">
              <a:solidFill>
                <a:srgbClr val="FFFFFF"/>
              </a:solidFill>
              <a:latin typeface="Bahnschrift"/>
              <a:cs typeface="Arial"/>
              <a:sym typeface="Arial"/>
            </a:endParaRPr>
          </a:p>
        </p:txBody>
      </p:sp>
      <p:sp>
        <p:nvSpPr>
          <p:cNvPr id="1266" name="Google Shape;1266;p64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 cap="flat" cmpd="sng">
            <a:solidFill>
              <a:srgbClr val="3E6F5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algn="ctr"/>
            <a:endParaRPr sz="216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61629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p63"/>
          <p:cNvSpPr txBox="1"/>
          <p:nvPr/>
        </p:nvSpPr>
        <p:spPr>
          <a:xfrm>
            <a:off x="562927" y="3558731"/>
            <a:ext cx="2180340" cy="188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0" rIns="0" bIns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45" name="Google Shape;1245;p63"/>
          <p:cNvSpPr txBox="1"/>
          <p:nvPr/>
        </p:nvSpPr>
        <p:spPr>
          <a:xfrm>
            <a:off x="768855" y="3053206"/>
            <a:ext cx="1538185" cy="281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0" rIns="0" bIns="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4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rla"/>
                <a:ea typeface="Karla"/>
                <a:cs typeface="Karla"/>
                <a:sym typeface="Karla"/>
              </a:rPr>
              <a:t>RESPETO</a:t>
            </a:r>
            <a:endParaRPr kumimoji="0" sz="216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46" name="Google Shape;1246;p63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 cap="flat" cmpd="sng">
            <a:solidFill>
              <a:srgbClr val="3E6F5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7" name="Google Shape;1247;p63"/>
          <p:cNvSpPr/>
          <p:nvPr/>
        </p:nvSpPr>
        <p:spPr>
          <a:xfrm>
            <a:off x="-24289" y="1"/>
            <a:ext cx="9192577" cy="2119937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E6F53"/>
          </a:solidFill>
          <a:ln>
            <a:noFill/>
          </a:ln>
        </p:spPr>
      </p:sp>
      <p:sp>
        <p:nvSpPr>
          <p:cNvPr id="1248" name="Google Shape;1248;p63"/>
          <p:cNvSpPr txBox="1"/>
          <p:nvPr/>
        </p:nvSpPr>
        <p:spPr>
          <a:xfrm>
            <a:off x="254786" y="236126"/>
            <a:ext cx="8430142" cy="11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4800" rIns="0" bIns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218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84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"/>
                <a:ea typeface="+mn-ea"/>
                <a:cs typeface="+mn-cs"/>
                <a:sym typeface="Arial"/>
              </a:rPr>
              <a:t>07. </a:t>
            </a:r>
            <a:endParaRPr kumimoji="0" sz="216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392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36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"/>
                <a:ea typeface="+mn-ea"/>
                <a:cs typeface="+mn-cs"/>
                <a:sym typeface="Arial"/>
              </a:rPr>
              <a:t>Comunicación</a:t>
            </a:r>
            <a:endParaRPr kumimoji="0" sz="336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"/>
              <a:ea typeface="+mn-ea"/>
              <a:cs typeface="+mn-cs"/>
              <a:sym typeface="Arial"/>
            </a:endParaRPr>
          </a:p>
        </p:txBody>
      </p:sp>
      <p:sp>
        <p:nvSpPr>
          <p:cNvPr id="1249" name="Google Shape;1249;p63"/>
          <p:cNvSpPr txBox="1"/>
          <p:nvPr/>
        </p:nvSpPr>
        <p:spPr>
          <a:xfrm>
            <a:off x="281047" y="1548436"/>
            <a:ext cx="627582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0" rIns="0" bIns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50" name="Google Shape;1250;p63"/>
          <p:cNvSpPr txBox="1"/>
          <p:nvPr/>
        </p:nvSpPr>
        <p:spPr>
          <a:xfrm>
            <a:off x="3849399" y="3081601"/>
            <a:ext cx="1538185" cy="281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0" rIns="0" bIns="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4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51" name="Google Shape;1251;p63"/>
          <p:cNvSpPr/>
          <p:nvPr/>
        </p:nvSpPr>
        <p:spPr>
          <a:xfrm>
            <a:off x="314407" y="1995251"/>
            <a:ext cx="8608167" cy="1311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80" b="1" i="0" u="none" strike="noStrike" kern="1200" cap="none" spc="0" normalizeH="0" baseline="0" noProof="0" dirty="0">
              <a:ln>
                <a:noFill/>
              </a:ln>
              <a:solidFill>
                <a:srgbClr val="3E6F53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320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La dirección del hotel determina los canales con los que se</a:t>
            </a:r>
            <a:r>
              <a:rPr lang="es-ES" sz="1320" b="1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 comunica </a:t>
            </a:r>
            <a:r>
              <a:rPr lang="es-ES" sz="1320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a los grupos de interés la contribución a los ODS a través de la </a:t>
            </a:r>
            <a:r>
              <a:rPr lang="es-ES" sz="1320" b="1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Memoria de Sostenibilidad</a:t>
            </a:r>
            <a:r>
              <a:rPr lang="es-ES" sz="1320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sz="1320" dirty="0">
              <a:solidFill>
                <a:srgbClr val="464646"/>
              </a:solidFill>
              <a:latin typeface="Bahnschrift Light" panose="020B0502040204020203" pitchFamily="34" charset="0"/>
              <a:sym typeface="Arial"/>
            </a:endParaRPr>
          </a:p>
        </p:txBody>
      </p:sp>
      <p:sp>
        <p:nvSpPr>
          <p:cNvPr id="1252" name="Google Shape;1252;p63"/>
          <p:cNvSpPr txBox="1">
            <a:spLocks noGrp="1"/>
          </p:cNvSpPr>
          <p:nvPr>
            <p:ph type="sldNum" idx="12"/>
          </p:nvPr>
        </p:nvSpPr>
        <p:spPr>
          <a:xfrm>
            <a:off x="6468713" y="6366945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A8200785-3818-84E4-DFD3-2427B793F8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870309"/>
              </p:ext>
            </p:extLst>
          </p:nvPr>
        </p:nvGraphicFramePr>
        <p:xfrm>
          <a:off x="254786" y="3192271"/>
          <a:ext cx="8660292" cy="2726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4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97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3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12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16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5054">
                <a:tc>
                  <a:txBody>
                    <a:bodyPr/>
                    <a:lstStyle/>
                    <a:p>
                      <a:r>
                        <a:rPr lang="es-ES" sz="1300" dirty="0">
                          <a:latin typeface="Karla" charset="0"/>
                        </a:rPr>
                        <a:t>Grupo de interés</a:t>
                      </a:r>
                      <a:r>
                        <a:rPr lang="es-ES" sz="1300" baseline="0" dirty="0">
                          <a:latin typeface="Karla" charset="0"/>
                        </a:rPr>
                        <a:t> </a:t>
                      </a:r>
                      <a:endParaRPr lang="es-ES" sz="1300" dirty="0">
                        <a:latin typeface="Karla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300" dirty="0">
                          <a:latin typeface="Karla" charset="0"/>
                        </a:rPr>
                        <a:t>Objetivo 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300" dirty="0">
                          <a:latin typeface="Karla" charset="0"/>
                        </a:rPr>
                        <a:t>Canal 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300" dirty="0">
                          <a:latin typeface="Karla" charset="0"/>
                        </a:rPr>
                        <a:t>Responsable 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300" dirty="0">
                          <a:latin typeface="Karla" charset="0"/>
                        </a:rPr>
                        <a:t>Recursos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F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8096">
                <a:tc>
                  <a:txBody>
                    <a:bodyPr/>
                    <a:lstStyle/>
                    <a:p>
                      <a:r>
                        <a:rPr lang="es-ES" sz="1100" b="1" u="sng" dirty="0">
                          <a:solidFill>
                            <a:schemeClr val="bg1"/>
                          </a:solidFill>
                          <a:latin typeface="Karla" charset="0"/>
                        </a:rPr>
                        <a:t>INTERNO</a:t>
                      </a:r>
                      <a:r>
                        <a:rPr lang="es-ES" sz="1100" b="0" u="none" baseline="0" dirty="0">
                          <a:solidFill>
                            <a:schemeClr val="bg1"/>
                          </a:solidFill>
                          <a:latin typeface="Karla" charset="0"/>
                        </a:rPr>
                        <a:t>: </a:t>
                      </a:r>
                    </a:p>
                    <a:p>
                      <a:r>
                        <a:rPr lang="es-ES" sz="1100" baseline="0" dirty="0">
                          <a:solidFill>
                            <a:schemeClr val="bg1"/>
                          </a:solidFill>
                          <a:latin typeface="Karla" charset="0"/>
                        </a:rPr>
                        <a:t>Empleados</a:t>
                      </a:r>
                    </a:p>
                    <a:p>
                      <a:r>
                        <a:rPr lang="es-ES" sz="1100" baseline="0" dirty="0">
                          <a:solidFill>
                            <a:schemeClr val="bg1"/>
                          </a:solidFill>
                          <a:latin typeface="Karla" charset="0"/>
                        </a:rPr>
                        <a:t>Dirección </a:t>
                      </a:r>
                    </a:p>
                    <a:p>
                      <a:r>
                        <a:rPr lang="es-ES" sz="1100" baseline="0" dirty="0">
                          <a:solidFill>
                            <a:schemeClr val="bg1"/>
                          </a:solidFill>
                          <a:latin typeface="Karla" charset="0"/>
                        </a:rPr>
                        <a:t>Propiedad </a:t>
                      </a:r>
                      <a:endParaRPr lang="es-ES" sz="1100" dirty="0">
                        <a:solidFill>
                          <a:schemeClr val="bg1"/>
                        </a:solidFill>
                        <a:latin typeface="Karla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100" b="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</a:rPr>
                        <a:t>Comunicar la contribución de la organización a los</a:t>
                      </a:r>
                      <a:r>
                        <a:rPr lang="es-ES" sz="1100" b="0" baseline="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</a:rPr>
                        <a:t> ODS a través de la Memoria de Sostenibilidad.</a:t>
                      </a:r>
                      <a:endParaRPr lang="es-ES" sz="1100" b="0" dirty="0">
                        <a:solidFill>
                          <a:srgbClr val="464646"/>
                        </a:solidFill>
                        <a:latin typeface="Bahnschrift Light" panose="020B0502040204020203" pitchFamily="34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100" b="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</a:rPr>
                        <a:t>Página</a:t>
                      </a:r>
                      <a:r>
                        <a:rPr lang="es-ES" sz="1100" b="0" baseline="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</a:rPr>
                        <a:t> web</a:t>
                      </a:r>
                    </a:p>
                    <a:p>
                      <a:pPr algn="l"/>
                      <a:r>
                        <a:rPr lang="es-ES" sz="1100" b="0" baseline="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</a:rPr>
                        <a:t>Email </a:t>
                      </a:r>
                    </a:p>
                    <a:p>
                      <a:pPr algn="l"/>
                      <a:r>
                        <a:rPr lang="es-ES" sz="1100" b="0" baseline="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</a:rPr>
                        <a:t>Reuniones </a:t>
                      </a:r>
                      <a:endParaRPr lang="es-ES" sz="1100" b="0" dirty="0">
                        <a:solidFill>
                          <a:srgbClr val="464646"/>
                        </a:solidFill>
                        <a:latin typeface="Bahnschrift Light" panose="020B0502040204020203" pitchFamily="34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32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s-E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64646"/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+mn-cs"/>
                        </a:rPr>
                        <a:t>Dirección</a:t>
                      </a:r>
                      <a:endParaRPr lang="es-ES" sz="1900" b="0" dirty="0">
                        <a:latin typeface="Bahnschrift Light" panose="020B0502040204020203" pitchFamily="34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s-E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64646"/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+mn-cs"/>
                        </a:rPr>
                        <a:t>Memoria de sostenibilidad </a:t>
                      </a:r>
                      <a:endParaRPr lang="es-ES" sz="1900" b="0" dirty="0">
                        <a:latin typeface="Bahnschrift Light" panose="020B0502040204020203" pitchFamily="34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6464">
                <a:tc>
                  <a:txBody>
                    <a:bodyPr/>
                    <a:lstStyle/>
                    <a:p>
                      <a:r>
                        <a:rPr lang="es-ES" sz="1100" b="1" u="sng" dirty="0">
                          <a:solidFill>
                            <a:schemeClr val="bg1"/>
                          </a:solidFill>
                          <a:latin typeface="Karla" charset="0"/>
                        </a:rPr>
                        <a:t>EXTERNO</a:t>
                      </a:r>
                    </a:p>
                    <a:p>
                      <a:r>
                        <a:rPr lang="es-ES" sz="1100" dirty="0">
                          <a:solidFill>
                            <a:schemeClr val="bg1"/>
                          </a:solidFill>
                          <a:latin typeface="Karla" charset="0"/>
                        </a:rPr>
                        <a:t>Clientes</a:t>
                      </a:r>
                    </a:p>
                    <a:p>
                      <a:r>
                        <a:rPr lang="es-ES" sz="1100" dirty="0">
                          <a:solidFill>
                            <a:schemeClr val="bg1"/>
                          </a:solidFill>
                          <a:latin typeface="Karla" charset="0"/>
                        </a:rPr>
                        <a:t>Turistas</a:t>
                      </a:r>
                    </a:p>
                    <a:p>
                      <a:r>
                        <a:rPr lang="es-ES" sz="1100" dirty="0">
                          <a:solidFill>
                            <a:schemeClr val="bg1"/>
                          </a:solidFill>
                          <a:latin typeface="Karla" charset="0"/>
                        </a:rPr>
                        <a:t>Oferta complementaria</a:t>
                      </a:r>
                    </a:p>
                    <a:p>
                      <a:r>
                        <a:rPr lang="es-ES" sz="1100" dirty="0">
                          <a:solidFill>
                            <a:schemeClr val="bg1"/>
                          </a:solidFill>
                          <a:latin typeface="Karla" charset="0"/>
                        </a:rPr>
                        <a:t>Autoridades</a:t>
                      </a:r>
                    </a:p>
                    <a:p>
                      <a:r>
                        <a:rPr lang="es-ES" sz="1100" dirty="0">
                          <a:solidFill>
                            <a:schemeClr val="bg1"/>
                          </a:solidFill>
                          <a:latin typeface="Karla" charset="0"/>
                        </a:rPr>
                        <a:t>Proveedores</a:t>
                      </a:r>
                    </a:p>
                    <a:p>
                      <a:r>
                        <a:rPr lang="es-ES" sz="1100" dirty="0">
                          <a:solidFill>
                            <a:schemeClr val="bg1"/>
                          </a:solidFill>
                          <a:latin typeface="Karla" charset="0"/>
                        </a:rPr>
                        <a:t>Residentes</a:t>
                      </a:r>
                    </a:p>
                    <a:p>
                      <a:r>
                        <a:rPr lang="es-ES" sz="1100" dirty="0">
                          <a:solidFill>
                            <a:schemeClr val="bg1"/>
                          </a:solidFill>
                          <a:latin typeface="Karla" charset="0"/>
                        </a:rPr>
                        <a:t>Vecinos</a:t>
                      </a:r>
                      <a:r>
                        <a:rPr lang="es-ES" sz="1100" baseline="0" dirty="0">
                          <a:solidFill>
                            <a:schemeClr val="bg1"/>
                          </a:solidFill>
                          <a:latin typeface="Karla" charset="0"/>
                        </a:rPr>
                        <a:t> </a:t>
                      </a:r>
                      <a:endParaRPr lang="es-ES" sz="1100" dirty="0">
                        <a:solidFill>
                          <a:schemeClr val="bg1"/>
                        </a:solidFill>
                        <a:latin typeface="Karla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100" b="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</a:rPr>
                        <a:t>Comunicar la contribución</a:t>
                      </a:r>
                      <a:r>
                        <a:rPr lang="es-ES" sz="1100" b="0" baseline="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</a:rPr>
                        <a:t> de la organización a los ODS, su compromiso con los ODS y buenas prácticas a seguir</a:t>
                      </a:r>
                      <a:endParaRPr lang="es-ES" sz="1100" b="0" dirty="0">
                        <a:solidFill>
                          <a:srgbClr val="464646"/>
                        </a:solidFill>
                        <a:latin typeface="Bahnschrift Light" panose="020B0502040204020203" pitchFamily="34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100" b="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</a:rPr>
                        <a:t>RRSS</a:t>
                      </a:r>
                    </a:p>
                    <a:p>
                      <a:pPr algn="l"/>
                      <a:r>
                        <a:rPr lang="es-ES" sz="1100" b="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</a:rPr>
                        <a:t>Página</a:t>
                      </a:r>
                      <a:r>
                        <a:rPr lang="es-ES" sz="1100" b="0" baseline="0" dirty="0">
                          <a:solidFill>
                            <a:srgbClr val="464646"/>
                          </a:solidFill>
                          <a:latin typeface="Bahnschrift Light" panose="020B0502040204020203" pitchFamily="34" charset="0"/>
                        </a:rPr>
                        <a:t> web </a:t>
                      </a:r>
                      <a:endParaRPr lang="es-ES" sz="1100" b="0" dirty="0">
                        <a:solidFill>
                          <a:srgbClr val="464646"/>
                        </a:solidFill>
                        <a:latin typeface="Bahnschrift Light" panose="020B0502040204020203" pitchFamily="34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s-E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64646"/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+mn-cs"/>
                        </a:rPr>
                        <a:t>Dirección</a:t>
                      </a:r>
                    </a:p>
                    <a:p>
                      <a:pPr algn="l"/>
                      <a:r>
                        <a:rPr kumimoji="0" lang="es-E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64646"/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+mn-cs"/>
                        </a:rPr>
                        <a:t>Encargado/a</a:t>
                      </a:r>
                      <a:endParaRPr lang="es-ES" sz="1900" b="0" dirty="0">
                        <a:latin typeface="Bahnschrift Light" panose="020B0502040204020203" pitchFamily="34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32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s-E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64646"/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+mn-cs"/>
                        </a:rPr>
                        <a:t>Memoria de sostenibilidad</a:t>
                      </a:r>
                      <a:endParaRPr kumimoji="0" lang="es-ES" sz="1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Ligh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8" name="Picture 4" descr="Redes sociales - Iconos gratis de redes sociales">
            <a:extLst>
              <a:ext uri="{FF2B5EF4-FFF2-40B4-BE49-F238E27FC236}">
                <a16:creationId xmlns:a16="http://schemas.microsoft.com/office/drawing/2014/main" id="{B32FC7A3-3AD9-01B9-50D4-F76C4947A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874" y="428061"/>
            <a:ext cx="1308340" cy="130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48F08FD-8ED4-DDC2-5A86-711D1B86297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9" y="6085673"/>
            <a:ext cx="657042" cy="65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849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66"/>
          <p:cNvSpPr/>
          <p:nvPr/>
        </p:nvSpPr>
        <p:spPr>
          <a:xfrm>
            <a:off x="0" y="1"/>
            <a:ext cx="2052320" cy="6892290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E6F53"/>
          </a:solidFill>
          <a:ln>
            <a:noFill/>
          </a:ln>
        </p:spPr>
      </p:sp>
      <p:sp>
        <p:nvSpPr>
          <p:cNvPr id="1294" name="Google Shape;1294;p66"/>
          <p:cNvSpPr txBox="1"/>
          <p:nvPr/>
        </p:nvSpPr>
        <p:spPr>
          <a:xfrm>
            <a:off x="3372886" y="962699"/>
            <a:ext cx="5382448" cy="59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4800" rIns="0" bIns="0" anchor="t" anchorCtr="0">
            <a:noAutofit/>
          </a:bodyPr>
          <a:lstStyle/>
          <a:p>
            <a:pPr algn="ctr">
              <a:lnSpc>
                <a:spcPct val="88636"/>
              </a:lnSpc>
            </a:pPr>
            <a:endParaRPr sz="5280" b="1">
              <a:solidFill>
                <a:srgbClr val="3E6F53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95" name="Google Shape;1295;p66"/>
          <p:cNvSpPr/>
          <p:nvPr/>
        </p:nvSpPr>
        <p:spPr>
          <a:xfrm>
            <a:off x="6569689" y="5707780"/>
            <a:ext cx="403698" cy="403698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152400" y="0"/>
                </a:moveTo>
                <a:cubicBezTo>
                  <a:pt x="68580" y="0"/>
                  <a:pt x="0" y="68580"/>
                  <a:pt x="0" y="152400"/>
                </a:cubicBezTo>
                <a:cubicBezTo>
                  <a:pt x="0" y="236220"/>
                  <a:pt x="68580" y="304800"/>
                  <a:pt x="152400" y="304800"/>
                </a:cubicBezTo>
                <a:cubicBezTo>
                  <a:pt x="236220" y="304800"/>
                  <a:pt x="304800" y="236220"/>
                  <a:pt x="304800" y="152400"/>
                </a:cubicBezTo>
                <a:cubicBezTo>
                  <a:pt x="304800" y="68580"/>
                  <a:pt x="236220" y="0"/>
                  <a:pt x="152400" y="0"/>
                </a:cubicBezTo>
                <a:close/>
                <a:moveTo>
                  <a:pt x="152400" y="291465"/>
                </a:moveTo>
                <a:cubicBezTo>
                  <a:pt x="76200" y="291465"/>
                  <a:pt x="13335" y="228600"/>
                  <a:pt x="13335" y="152400"/>
                </a:cubicBezTo>
                <a:cubicBezTo>
                  <a:pt x="13335" y="76200"/>
                  <a:pt x="76200" y="13335"/>
                  <a:pt x="152400" y="13335"/>
                </a:cubicBezTo>
                <a:cubicBezTo>
                  <a:pt x="228600" y="13335"/>
                  <a:pt x="291465" y="76200"/>
                  <a:pt x="291465" y="152400"/>
                </a:cubicBezTo>
                <a:cubicBezTo>
                  <a:pt x="291465" y="228600"/>
                  <a:pt x="228600" y="291465"/>
                  <a:pt x="152400" y="291465"/>
                </a:cubicBezTo>
                <a:close/>
                <a:moveTo>
                  <a:pt x="93345" y="132398"/>
                </a:moveTo>
                <a:lnTo>
                  <a:pt x="93345" y="208598"/>
                </a:lnTo>
                <a:lnTo>
                  <a:pt x="117158" y="208598"/>
                </a:lnTo>
                <a:lnTo>
                  <a:pt x="117158" y="132398"/>
                </a:lnTo>
                <a:lnTo>
                  <a:pt x="93345" y="132398"/>
                </a:lnTo>
                <a:close/>
                <a:moveTo>
                  <a:pt x="104775" y="96203"/>
                </a:moveTo>
                <a:cubicBezTo>
                  <a:pt x="96203" y="96203"/>
                  <a:pt x="90488" y="101918"/>
                  <a:pt x="90488" y="109538"/>
                </a:cubicBezTo>
                <a:cubicBezTo>
                  <a:pt x="90488" y="117158"/>
                  <a:pt x="96203" y="122873"/>
                  <a:pt x="104775" y="122873"/>
                </a:cubicBezTo>
                <a:lnTo>
                  <a:pt x="104775" y="122873"/>
                </a:lnTo>
                <a:cubicBezTo>
                  <a:pt x="114300" y="122873"/>
                  <a:pt x="119063" y="117158"/>
                  <a:pt x="119063" y="109538"/>
                </a:cubicBezTo>
                <a:cubicBezTo>
                  <a:pt x="120015" y="101918"/>
                  <a:pt x="114300" y="96203"/>
                  <a:pt x="104775" y="96203"/>
                </a:cubicBezTo>
                <a:close/>
                <a:moveTo>
                  <a:pt x="183833" y="131445"/>
                </a:moveTo>
                <a:cubicBezTo>
                  <a:pt x="169545" y="131445"/>
                  <a:pt x="160973" y="139065"/>
                  <a:pt x="160020" y="143828"/>
                </a:cubicBezTo>
                <a:lnTo>
                  <a:pt x="160020" y="131445"/>
                </a:lnTo>
                <a:lnTo>
                  <a:pt x="133350" y="131445"/>
                </a:lnTo>
                <a:cubicBezTo>
                  <a:pt x="133350" y="138113"/>
                  <a:pt x="133350" y="207645"/>
                  <a:pt x="133350" y="207645"/>
                </a:cubicBezTo>
                <a:lnTo>
                  <a:pt x="160020" y="207645"/>
                </a:lnTo>
                <a:lnTo>
                  <a:pt x="160020" y="166688"/>
                </a:lnTo>
                <a:cubicBezTo>
                  <a:pt x="160020" y="164783"/>
                  <a:pt x="160020" y="161925"/>
                  <a:pt x="160973" y="160020"/>
                </a:cubicBezTo>
                <a:cubicBezTo>
                  <a:pt x="162878" y="155258"/>
                  <a:pt x="166688" y="150495"/>
                  <a:pt x="174308" y="150495"/>
                </a:cubicBezTo>
                <a:cubicBezTo>
                  <a:pt x="183833" y="150495"/>
                  <a:pt x="187643" y="157163"/>
                  <a:pt x="187643" y="167640"/>
                </a:cubicBezTo>
                <a:lnTo>
                  <a:pt x="187643" y="207645"/>
                </a:lnTo>
                <a:lnTo>
                  <a:pt x="215265" y="207645"/>
                </a:lnTo>
                <a:lnTo>
                  <a:pt x="215265" y="164783"/>
                </a:lnTo>
                <a:cubicBezTo>
                  <a:pt x="214313" y="142875"/>
                  <a:pt x="200978" y="131445"/>
                  <a:pt x="183833" y="131445"/>
                </a:cubicBezTo>
                <a:close/>
              </a:path>
            </a:pathLst>
          </a:custGeom>
          <a:solidFill>
            <a:srgbClr val="175C56">
              <a:alpha val="29803"/>
            </a:srgbClr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endParaRPr sz="2160" dirty="0">
              <a:latin typeface="Bahnschrift Light" panose="020B0502040204020203" pitchFamily="34" charset="0"/>
            </a:endParaRPr>
          </a:p>
        </p:txBody>
      </p:sp>
      <p:sp>
        <p:nvSpPr>
          <p:cNvPr id="1296" name="Google Shape;1296;p66"/>
          <p:cNvSpPr/>
          <p:nvPr/>
        </p:nvSpPr>
        <p:spPr>
          <a:xfrm>
            <a:off x="7068719" y="5707780"/>
            <a:ext cx="403698" cy="403698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228600" y="220180"/>
                </a:moveTo>
                <a:cubicBezTo>
                  <a:pt x="228600" y="224828"/>
                  <a:pt x="224828" y="228600"/>
                  <a:pt x="220180" y="228600"/>
                </a:cubicBezTo>
                <a:lnTo>
                  <a:pt x="181346" y="228600"/>
                </a:lnTo>
                <a:lnTo>
                  <a:pt x="181346" y="169593"/>
                </a:lnTo>
                <a:lnTo>
                  <a:pt x="201158" y="169593"/>
                </a:lnTo>
                <a:lnTo>
                  <a:pt x="204121" y="146580"/>
                </a:lnTo>
                <a:lnTo>
                  <a:pt x="181346" y="146580"/>
                </a:lnTo>
                <a:lnTo>
                  <a:pt x="181346" y="131902"/>
                </a:lnTo>
                <a:cubicBezTo>
                  <a:pt x="181346" y="125244"/>
                  <a:pt x="183185" y="120701"/>
                  <a:pt x="192748" y="120701"/>
                </a:cubicBezTo>
                <a:lnTo>
                  <a:pt x="204930" y="120701"/>
                </a:lnTo>
                <a:lnTo>
                  <a:pt x="204930" y="100127"/>
                </a:lnTo>
                <a:cubicBezTo>
                  <a:pt x="202797" y="99851"/>
                  <a:pt x="195596" y="99222"/>
                  <a:pt x="187166" y="99222"/>
                </a:cubicBezTo>
                <a:cubicBezTo>
                  <a:pt x="169621" y="99222"/>
                  <a:pt x="157601" y="109938"/>
                  <a:pt x="157601" y="129616"/>
                </a:cubicBezTo>
                <a:lnTo>
                  <a:pt x="157601" y="146571"/>
                </a:lnTo>
                <a:lnTo>
                  <a:pt x="137732" y="146571"/>
                </a:lnTo>
                <a:lnTo>
                  <a:pt x="137732" y="169574"/>
                </a:lnTo>
                <a:lnTo>
                  <a:pt x="157591" y="169574"/>
                </a:lnTo>
                <a:lnTo>
                  <a:pt x="157591" y="228600"/>
                </a:lnTo>
                <a:lnTo>
                  <a:pt x="84611" y="228600"/>
                </a:lnTo>
                <a:cubicBezTo>
                  <a:pt x="79962" y="228600"/>
                  <a:pt x="76200" y="224828"/>
                  <a:pt x="76200" y="220180"/>
                </a:cubicBezTo>
                <a:lnTo>
                  <a:pt x="76200" y="84611"/>
                </a:lnTo>
                <a:cubicBezTo>
                  <a:pt x="76200" y="79972"/>
                  <a:pt x="79962" y="76200"/>
                  <a:pt x="84611" y="76200"/>
                </a:cubicBezTo>
                <a:lnTo>
                  <a:pt x="220180" y="76200"/>
                </a:lnTo>
                <a:cubicBezTo>
                  <a:pt x="224828" y="76200"/>
                  <a:pt x="228600" y="79972"/>
                  <a:pt x="228600" y="84611"/>
                </a:cubicBezTo>
                <a:lnTo>
                  <a:pt x="228600" y="220180"/>
                </a:lnTo>
                <a:close/>
                <a:moveTo>
                  <a:pt x="152400" y="0"/>
                </a:moveTo>
                <a:cubicBezTo>
                  <a:pt x="68361" y="0"/>
                  <a:pt x="0" y="68361"/>
                  <a:pt x="0" y="152400"/>
                </a:cubicBezTo>
                <a:cubicBezTo>
                  <a:pt x="0" y="236430"/>
                  <a:pt x="68361" y="304800"/>
                  <a:pt x="152400" y="304800"/>
                </a:cubicBezTo>
                <a:cubicBezTo>
                  <a:pt x="236430" y="304800"/>
                  <a:pt x="304800" y="236430"/>
                  <a:pt x="304800" y="152400"/>
                </a:cubicBezTo>
                <a:cubicBezTo>
                  <a:pt x="304800" y="68361"/>
                  <a:pt x="236430" y="0"/>
                  <a:pt x="152400" y="0"/>
                </a:cubicBezTo>
                <a:close/>
                <a:moveTo>
                  <a:pt x="152400" y="291017"/>
                </a:moveTo>
                <a:cubicBezTo>
                  <a:pt x="75971" y="291017"/>
                  <a:pt x="13783" y="228829"/>
                  <a:pt x="13783" y="152400"/>
                </a:cubicBezTo>
                <a:cubicBezTo>
                  <a:pt x="13783" y="75971"/>
                  <a:pt x="75971" y="13783"/>
                  <a:pt x="152400" y="13783"/>
                </a:cubicBezTo>
                <a:cubicBezTo>
                  <a:pt x="228829" y="13783"/>
                  <a:pt x="291017" y="75971"/>
                  <a:pt x="291017" y="152400"/>
                </a:cubicBezTo>
                <a:cubicBezTo>
                  <a:pt x="291017" y="228829"/>
                  <a:pt x="228829" y="291017"/>
                  <a:pt x="152400" y="291017"/>
                </a:cubicBezTo>
                <a:close/>
              </a:path>
            </a:pathLst>
          </a:custGeom>
          <a:solidFill>
            <a:srgbClr val="175C56">
              <a:alpha val="29803"/>
            </a:srgbClr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endParaRPr sz="2160" dirty="0">
              <a:latin typeface="Bahnschrift Light" panose="020B0502040204020203" pitchFamily="34" charset="0"/>
            </a:endParaRPr>
          </a:p>
        </p:txBody>
      </p:sp>
      <p:sp>
        <p:nvSpPr>
          <p:cNvPr id="1297" name="Google Shape;1297;p66"/>
          <p:cNvSpPr/>
          <p:nvPr/>
        </p:nvSpPr>
        <p:spPr>
          <a:xfrm>
            <a:off x="7567749" y="5707780"/>
            <a:ext cx="403698" cy="403698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226352" y="89592"/>
                </a:moveTo>
                <a:cubicBezTo>
                  <a:pt x="220142" y="93364"/>
                  <a:pt x="213274" y="96107"/>
                  <a:pt x="205940" y="97574"/>
                </a:cubicBezTo>
                <a:cubicBezTo>
                  <a:pt x="200101" y="91173"/>
                  <a:pt x="191748" y="87182"/>
                  <a:pt x="182509" y="87182"/>
                </a:cubicBezTo>
                <a:cubicBezTo>
                  <a:pt x="164792" y="87182"/>
                  <a:pt x="150400" y="101927"/>
                  <a:pt x="150400" y="120110"/>
                </a:cubicBezTo>
                <a:cubicBezTo>
                  <a:pt x="150400" y="122692"/>
                  <a:pt x="150676" y="125187"/>
                  <a:pt x="151228" y="127606"/>
                </a:cubicBezTo>
                <a:cubicBezTo>
                  <a:pt x="124539" y="126225"/>
                  <a:pt x="100889" y="113128"/>
                  <a:pt x="85039" y="93193"/>
                </a:cubicBezTo>
                <a:cubicBezTo>
                  <a:pt x="82267" y="98069"/>
                  <a:pt x="80696" y="103727"/>
                  <a:pt x="80696" y="109766"/>
                </a:cubicBezTo>
                <a:cubicBezTo>
                  <a:pt x="80696" y="121177"/>
                  <a:pt x="86363" y="131264"/>
                  <a:pt x="94974" y="137170"/>
                </a:cubicBezTo>
                <a:cubicBezTo>
                  <a:pt x="89725" y="136998"/>
                  <a:pt x="84763" y="135512"/>
                  <a:pt x="80429" y="133055"/>
                </a:cubicBezTo>
                <a:lnTo>
                  <a:pt x="80429" y="133464"/>
                </a:lnTo>
                <a:cubicBezTo>
                  <a:pt x="80429" y="149419"/>
                  <a:pt x="91497" y="162744"/>
                  <a:pt x="106204" y="165754"/>
                </a:cubicBezTo>
                <a:cubicBezTo>
                  <a:pt x="103508" y="166516"/>
                  <a:pt x="100670" y="166907"/>
                  <a:pt x="97736" y="166907"/>
                </a:cubicBezTo>
                <a:cubicBezTo>
                  <a:pt x="95660" y="166907"/>
                  <a:pt x="93640" y="166707"/>
                  <a:pt x="91688" y="166316"/>
                </a:cubicBezTo>
                <a:cubicBezTo>
                  <a:pt x="95783" y="179394"/>
                  <a:pt x="107632" y="188919"/>
                  <a:pt x="121682" y="189166"/>
                </a:cubicBezTo>
                <a:cubicBezTo>
                  <a:pt x="110690" y="197996"/>
                  <a:pt x="96841" y="203254"/>
                  <a:pt x="81791" y="203254"/>
                </a:cubicBezTo>
                <a:cubicBezTo>
                  <a:pt x="79210" y="203254"/>
                  <a:pt x="76638" y="203102"/>
                  <a:pt x="74124" y="202806"/>
                </a:cubicBezTo>
                <a:cubicBezTo>
                  <a:pt x="88335" y="212131"/>
                  <a:pt x="105232" y="217608"/>
                  <a:pt x="123349" y="217608"/>
                </a:cubicBezTo>
                <a:cubicBezTo>
                  <a:pt x="182423" y="217608"/>
                  <a:pt x="214732" y="167421"/>
                  <a:pt x="214732" y="123911"/>
                </a:cubicBezTo>
                <a:cubicBezTo>
                  <a:pt x="214732" y="122482"/>
                  <a:pt x="214703" y="121044"/>
                  <a:pt x="214636" y="119644"/>
                </a:cubicBezTo>
                <a:cubicBezTo>
                  <a:pt x="220913" y="114995"/>
                  <a:pt x="226362" y="109204"/>
                  <a:pt x="230657" y="102603"/>
                </a:cubicBezTo>
                <a:cubicBezTo>
                  <a:pt x="224904" y="105223"/>
                  <a:pt x="218713" y="106994"/>
                  <a:pt x="212207" y="107785"/>
                </a:cubicBezTo>
                <a:cubicBezTo>
                  <a:pt x="218875" y="103727"/>
                  <a:pt x="223952" y="97279"/>
                  <a:pt x="226352" y="89592"/>
                </a:cubicBezTo>
                <a:moveTo>
                  <a:pt x="152400" y="0"/>
                </a:moveTo>
                <a:cubicBezTo>
                  <a:pt x="68361" y="0"/>
                  <a:pt x="0" y="68361"/>
                  <a:pt x="0" y="152400"/>
                </a:cubicBezTo>
                <a:cubicBezTo>
                  <a:pt x="0" y="236430"/>
                  <a:pt x="68361" y="304800"/>
                  <a:pt x="152400" y="304800"/>
                </a:cubicBezTo>
                <a:cubicBezTo>
                  <a:pt x="236430" y="304800"/>
                  <a:pt x="304800" y="236430"/>
                  <a:pt x="304800" y="152400"/>
                </a:cubicBezTo>
                <a:cubicBezTo>
                  <a:pt x="304800" y="68361"/>
                  <a:pt x="236430" y="0"/>
                  <a:pt x="152400" y="0"/>
                </a:cubicBezTo>
                <a:close/>
                <a:moveTo>
                  <a:pt x="152400" y="291017"/>
                </a:moveTo>
                <a:cubicBezTo>
                  <a:pt x="75971" y="291017"/>
                  <a:pt x="13783" y="228829"/>
                  <a:pt x="13783" y="152400"/>
                </a:cubicBezTo>
                <a:cubicBezTo>
                  <a:pt x="13783" y="75971"/>
                  <a:pt x="75971" y="13783"/>
                  <a:pt x="152400" y="13783"/>
                </a:cubicBezTo>
                <a:cubicBezTo>
                  <a:pt x="228829" y="13783"/>
                  <a:pt x="291017" y="75971"/>
                  <a:pt x="291017" y="152400"/>
                </a:cubicBezTo>
                <a:cubicBezTo>
                  <a:pt x="291017" y="228829"/>
                  <a:pt x="228829" y="291017"/>
                  <a:pt x="152400" y="291017"/>
                </a:cubicBezTo>
                <a:close/>
              </a:path>
            </a:pathLst>
          </a:custGeom>
          <a:solidFill>
            <a:srgbClr val="175C56">
              <a:alpha val="29803"/>
            </a:srgbClr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endParaRPr sz="2160" dirty="0">
              <a:latin typeface="Bahnschrift Light" panose="020B0502040204020203" pitchFamily="34" charset="0"/>
            </a:endParaRPr>
          </a:p>
        </p:txBody>
      </p:sp>
      <p:sp>
        <p:nvSpPr>
          <p:cNvPr id="1298" name="Google Shape;1298;p66"/>
          <p:cNvSpPr/>
          <p:nvPr/>
        </p:nvSpPr>
        <p:spPr>
          <a:xfrm>
            <a:off x="1645606" y="2299477"/>
            <a:ext cx="86348" cy="0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0"/>
                </a:lnTo>
                <a:lnTo>
                  <a:pt x="304800" y="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299" name="Google Shape;1299;p66"/>
          <p:cNvSpPr txBox="1"/>
          <p:nvPr/>
        </p:nvSpPr>
        <p:spPr>
          <a:xfrm>
            <a:off x="3052520" y="1265793"/>
            <a:ext cx="4658040" cy="1085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0" rIns="0" bIns="0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2400" dirty="0">
                <a:solidFill>
                  <a:srgbClr val="464646"/>
                </a:solidFill>
                <a:latin typeface="Bahnschrift Light" panose="020B0502040204020203" pitchFamily="34" charset="0"/>
                <a:sym typeface="Arial"/>
              </a:rPr>
              <a:t>Informe desarrollado en el marco de un proyecto financiado por  </a:t>
            </a:r>
            <a:endParaRPr sz="2400" dirty="0">
              <a:solidFill>
                <a:srgbClr val="464646"/>
              </a:solidFill>
              <a:latin typeface="Bahnschrift Light" panose="020B0502040204020203" pitchFamily="34" charset="0"/>
              <a:sym typeface="Arial"/>
            </a:endParaRPr>
          </a:p>
        </p:txBody>
      </p:sp>
      <p:sp>
        <p:nvSpPr>
          <p:cNvPr id="1301" name="Google Shape;1301;p66"/>
          <p:cNvSpPr txBox="1">
            <a:spLocks noGrp="1"/>
          </p:cNvSpPr>
          <p:nvPr>
            <p:ph type="sldNum" idx="12"/>
          </p:nvPr>
        </p:nvSpPr>
        <p:spPr>
          <a:xfrm>
            <a:off x="6468713" y="6366945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fld id="{00000000-1234-1234-1234-123412341234}" type="slidenum">
              <a:rPr lang="es-ES"/>
              <a:pPr/>
              <a:t>48</a:t>
            </a:fld>
            <a:endParaRPr/>
          </a:p>
        </p:txBody>
      </p:sp>
      <p:pic>
        <p:nvPicPr>
          <p:cNvPr id="2050" name="Picture 2" descr="Logotipos – Deporte Asturiano">
            <a:extLst>
              <a:ext uri="{FF2B5EF4-FFF2-40B4-BE49-F238E27FC236}">
                <a16:creationId xmlns:a16="http://schemas.microsoft.com/office/drawing/2014/main" id="{4873B583-40EA-1AEF-E095-919082971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12" y="2654737"/>
            <a:ext cx="2127256" cy="245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396DC36-9DD8-ED6D-396C-106907EB15D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711" y="4944311"/>
            <a:ext cx="1524964" cy="152693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1" y="-34289"/>
            <a:ext cx="3249642" cy="2414770"/>
            <a:chOff x="-62946" y="-28575"/>
            <a:chExt cx="2770981" cy="5743575"/>
          </a:xfrm>
          <a:solidFill>
            <a:srgbClr val="3E6F53"/>
          </a:solidFill>
        </p:grpSpPr>
        <p:sp>
          <p:nvSpPr>
            <p:cNvPr id="2" name="Freeform 2"/>
            <p:cNvSpPr/>
            <p:nvPr/>
          </p:nvSpPr>
          <p:spPr>
            <a:xfrm>
              <a:off x="-62946" y="-28575"/>
              <a:ext cx="2770981" cy="574357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TextBox 6"/>
          <p:cNvSpPr txBox="1"/>
          <p:nvPr/>
        </p:nvSpPr>
        <p:spPr>
          <a:xfrm rot="21600000">
            <a:off x="114551" y="172964"/>
            <a:ext cx="2825332" cy="1188721"/>
          </a:xfrm>
          <a:prstGeom prst="rect">
            <a:avLst/>
          </a:prstGeom>
        </p:spPr>
        <p:txBody>
          <a:bodyPr lIns="0" tIns="64800" rIns="0" bIns="0" rtlCol="0" anchor="t"/>
          <a:lstStyle/>
          <a:p>
            <a:pPr>
              <a:lnSpc>
                <a:spcPts val="4680"/>
              </a:lnSpc>
            </a:pPr>
            <a:r>
              <a:rPr lang="es-ES" sz="3840" b="1" dirty="0">
                <a:solidFill>
                  <a:schemeClr val="bg1"/>
                </a:solidFill>
                <a:latin typeface="Bahnschrift" panose="020B0502040204020203" pitchFamily="34" charset="0"/>
              </a:rPr>
              <a:t>01. </a:t>
            </a:r>
          </a:p>
          <a:p>
            <a:pPr algn="l"/>
            <a:r>
              <a:rPr lang="es-ES" sz="2880" b="1" dirty="0">
                <a:solidFill>
                  <a:schemeClr val="bg1"/>
                </a:solidFill>
                <a:latin typeface="Bahnschrift" panose="020B0502040204020203" pitchFamily="34" charset="0"/>
              </a:rPr>
              <a:t>Presentación de la organización  </a:t>
            </a:r>
          </a:p>
        </p:txBody>
      </p:sp>
      <p:sp>
        <p:nvSpPr>
          <p:cNvPr id="8" name="TextBox 8"/>
          <p:cNvSpPr txBox="1"/>
          <p:nvPr/>
        </p:nvSpPr>
        <p:spPr>
          <a:xfrm rot="21600000">
            <a:off x="3816354" y="319532"/>
            <a:ext cx="5004211" cy="4867930"/>
          </a:xfrm>
          <a:prstGeom prst="rect">
            <a:avLst/>
          </a:prstGeom>
        </p:spPr>
        <p:txBody>
          <a:bodyPr lIns="0" tIns="25920" rIns="0" bIns="0" rtlCol="0" anchor="t"/>
          <a:lstStyle/>
          <a:p>
            <a:pPr algn="just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s-ES" sz="1920" b="1" dirty="0">
                <a:solidFill>
                  <a:srgbClr val="3E6F53"/>
                </a:solidFill>
                <a:latin typeface="Bahnschrift" panose="020B0502040204020203" pitchFamily="34" charset="0"/>
              </a:rPr>
              <a:t>Quienes somos </a:t>
            </a:r>
          </a:p>
          <a:p>
            <a:pPr algn="just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s-ES" sz="1320" dirty="0">
                <a:solidFill>
                  <a:srgbClr val="464646">
                    <a:alpha val="100000"/>
                  </a:srgbClr>
                </a:solidFill>
                <a:latin typeface="Bahnschrift Light" panose="020B0502040204020203" pitchFamily="34" charset="0"/>
              </a:rPr>
              <a:t>A los pies de Peña Mea y asomado al balcón de Laviana, en el Hotel Restaurante </a:t>
            </a:r>
            <a:r>
              <a:rPr lang="es-ES" sz="1320" dirty="0" err="1">
                <a:solidFill>
                  <a:srgbClr val="464646">
                    <a:alpha val="100000"/>
                  </a:srgbClr>
                </a:solidFill>
                <a:latin typeface="Bahnschrift Light" panose="020B0502040204020203" pitchFamily="34" charset="0"/>
              </a:rPr>
              <a:t>Canzana</a:t>
            </a:r>
            <a:r>
              <a:rPr lang="es-ES" sz="1320" dirty="0">
                <a:solidFill>
                  <a:srgbClr val="464646">
                    <a:alpha val="100000"/>
                  </a:srgbClr>
                </a:solidFill>
                <a:latin typeface="Bahnschrift Light" panose="020B0502040204020203" pitchFamily="34" charset="0"/>
              </a:rPr>
              <a:t> ofrecemos a nuestros huéspedes un alojamiento de lujo en un marco incomparable.</a:t>
            </a:r>
          </a:p>
          <a:p>
            <a:pPr algn="just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s-ES" sz="1320" dirty="0">
                <a:solidFill>
                  <a:srgbClr val="464646">
                    <a:alpha val="100000"/>
                  </a:srgbClr>
                </a:solidFill>
                <a:latin typeface="Bahnschrift Light" panose="020B0502040204020203" pitchFamily="34" charset="0"/>
              </a:rPr>
              <a:t>Disponemos amplias habitaciones completamente equipadas para disfrutar de tranquilas estancias en plena naturaleza.</a:t>
            </a:r>
          </a:p>
          <a:p>
            <a:pPr algn="just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s-ES" sz="1320" dirty="0">
                <a:solidFill>
                  <a:srgbClr val="464646">
                    <a:alpha val="100000"/>
                  </a:srgbClr>
                </a:solidFill>
                <a:latin typeface="Bahnschrift Light" panose="020B0502040204020203" pitchFamily="34" charset="0"/>
              </a:rPr>
              <a:t>Contamos con un parque infantil, terraza interior y exterior, carpa polivalente y zona de juegos.</a:t>
            </a:r>
          </a:p>
          <a:p>
            <a:pPr algn="just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s-ES" sz="1320" dirty="0">
                <a:solidFill>
                  <a:srgbClr val="464646">
                    <a:alpha val="100000"/>
                  </a:srgbClr>
                </a:solidFill>
                <a:latin typeface="Bahnschrift Light" panose="020B0502040204020203" pitchFamily="34" charset="0"/>
              </a:rPr>
              <a:t>Además, el restaurante del hotel es una opción ideal para degustar de platos típicos de la región.</a:t>
            </a:r>
          </a:p>
        </p:txBody>
      </p:sp>
      <p:cxnSp>
        <p:nvCxnSpPr>
          <p:cNvPr id="18" name="Straight Connector 18"/>
          <p:cNvCxnSpPr/>
          <p:nvPr/>
        </p:nvCxnSpPr>
        <p:spPr>
          <a:xfrm rot="5400000">
            <a:off x="39773" y="3459091"/>
            <a:ext cx="6968490" cy="0"/>
          </a:xfrm>
          <a:prstGeom prst="line">
            <a:avLst/>
          </a:prstGeom>
          <a:ln w="37719" cap="rnd">
            <a:solidFill>
              <a:srgbClr val="3E6F5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8"/>
          <p:cNvGrpSpPr/>
          <p:nvPr/>
        </p:nvGrpSpPr>
        <p:grpSpPr>
          <a:xfrm rot="21600000">
            <a:off x="3368038" y="319529"/>
            <a:ext cx="308610" cy="308610"/>
            <a:chOff x="2935288" y="523875"/>
            <a:chExt cx="257175" cy="257175"/>
          </a:xfrm>
        </p:grpSpPr>
        <p:sp>
          <p:nvSpPr>
            <p:cNvPr id="27" name="Freeform 27"/>
            <p:cNvSpPr/>
            <p:nvPr/>
          </p:nvSpPr>
          <p:spPr>
            <a:xfrm>
              <a:off x="2935288" y="523875"/>
              <a:ext cx="257175" cy="257175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175C56">
                <a:alpha val="20000"/>
              </a:srgbClr>
            </a:solidFill>
          </p:spPr>
        </p:sp>
      </p:grpSp>
      <p:grpSp>
        <p:nvGrpSpPr>
          <p:cNvPr id="30" name="Group 30"/>
          <p:cNvGrpSpPr/>
          <p:nvPr/>
        </p:nvGrpSpPr>
        <p:grpSpPr>
          <a:xfrm rot="21600000">
            <a:off x="3436114" y="388117"/>
            <a:ext cx="172458" cy="172458"/>
            <a:chOff x="2992017" y="580605"/>
            <a:chExt cx="143715" cy="143715"/>
          </a:xfrm>
          <a:solidFill>
            <a:srgbClr val="0098CD"/>
          </a:solidFill>
        </p:grpSpPr>
        <p:sp>
          <p:nvSpPr>
            <p:cNvPr id="29" name="Freeform 29"/>
            <p:cNvSpPr/>
            <p:nvPr/>
          </p:nvSpPr>
          <p:spPr>
            <a:xfrm>
              <a:off x="2992017" y="580605"/>
              <a:ext cx="143715" cy="143715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3E6F53"/>
            </a:solidFill>
          </p:spPr>
        </p:sp>
      </p:grpSp>
      <p:sp>
        <p:nvSpPr>
          <p:cNvPr id="35" name="Rectángulo 34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>
            <a:solidFill>
              <a:srgbClr val="3E6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60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5</a:t>
            </a:fld>
            <a:endParaRPr lang="en-US"/>
          </a:p>
        </p:txBody>
      </p:sp>
      <p:sp>
        <p:nvSpPr>
          <p:cNvPr id="4" name="Rectángulo 3"/>
          <p:cNvSpPr/>
          <p:nvPr/>
        </p:nvSpPr>
        <p:spPr>
          <a:xfrm>
            <a:off x="173615" y="2511065"/>
            <a:ext cx="3076028" cy="2886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80"/>
              </a:spcBef>
              <a:spcAft>
                <a:spcPts val="480"/>
              </a:spcAft>
            </a:pPr>
            <a:r>
              <a:rPr lang="es-ES" sz="1400" b="1" dirty="0">
                <a:solidFill>
                  <a:srgbClr val="464646">
                    <a:alpha val="100000"/>
                  </a:srgbClr>
                </a:solidFill>
                <a:latin typeface="+mj-lt"/>
              </a:rPr>
              <a:t>Nombre comercial del establecimiento: </a:t>
            </a:r>
          </a:p>
          <a:p>
            <a:pPr algn="ctr">
              <a:spcBef>
                <a:spcPts val="480"/>
              </a:spcBef>
              <a:spcAft>
                <a:spcPts val="480"/>
              </a:spcAft>
            </a:pP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</a:rPr>
              <a:t>Hotel Restaurante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</a:rPr>
              <a:t>Canzana</a:t>
            </a:r>
            <a:endParaRPr lang="es-ES" sz="1400" dirty="0">
              <a:solidFill>
                <a:schemeClr val="tx1">
                  <a:lumMod val="75000"/>
                  <a:lumOff val="25000"/>
                </a:schemeClr>
              </a:solidFill>
              <a:latin typeface="Bahnschrift Light" panose="020B0502040204020203" pitchFamily="34" charset="0"/>
            </a:endParaRPr>
          </a:p>
          <a:p>
            <a:pPr algn="ctr">
              <a:spcBef>
                <a:spcPts val="480"/>
              </a:spcBef>
              <a:spcAft>
                <a:spcPts val="480"/>
              </a:spcAft>
            </a:pPr>
            <a:r>
              <a:rPr lang="es-ES" sz="1400" b="1" dirty="0">
                <a:solidFill>
                  <a:srgbClr val="464646">
                    <a:alpha val="100000"/>
                  </a:srgbClr>
                </a:solidFill>
                <a:latin typeface="+mj-lt"/>
              </a:rPr>
              <a:t>Ubicación sede y operaciones: </a:t>
            </a:r>
          </a:p>
          <a:p>
            <a:pPr algn="ctr">
              <a:spcBef>
                <a:spcPts val="240"/>
              </a:spcBef>
              <a:spcAft>
                <a:spcPts val="240"/>
              </a:spcAft>
            </a:pPr>
            <a:endParaRPr lang="es-ES" sz="1440" b="1" dirty="0">
              <a:solidFill>
                <a:srgbClr val="464646">
                  <a:alpha val="100000"/>
                </a:srgbClr>
              </a:solidFill>
              <a:latin typeface="Bahnschrift Light" panose="020B0502040204020203" pitchFamily="34" charset="0"/>
            </a:endParaRPr>
          </a:p>
          <a:p>
            <a:pPr algn="ctr">
              <a:spcBef>
                <a:spcPts val="240"/>
              </a:spcBef>
              <a:spcAft>
                <a:spcPts val="240"/>
              </a:spcAft>
            </a:pPr>
            <a:endParaRPr lang="es-ES" sz="1440" b="1" dirty="0">
              <a:solidFill>
                <a:srgbClr val="464646">
                  <a:alpha val="100000"/>
                </a:srgbClr>
              </a:solidFill>
              <a:latin typeface="Bahnschrift Light" panose="020B0502040204020203" pitchFamily="34" charset="0"/>
            </a:endParaRPr>
          </a:p>
          <a:p>
            <a:pPr algn="ctr">
              <a:spcBef>
                <a:spcPts val="240"/>
              </a:spcBef>
              <a:spcAft>
                <a:spcPts val="240"/>
              </a:spcAft>
            </a:pPr>
            <a:endParaRPr lang="es-ES" sz="1440" b="1" dirty="0">
              <a:solidFill>
                <a:srgbClr val="464646">
                  <a:alpha val="100000"/>
                </a:srgbClr>
              </a:solidFill>
              <a:latin typeface="Bahnschrift Light" panose="020B0502040204020203" pitchFamily="34" charset="0"/>
            </a:endParaRPr>
          </a:p>
          <a:p>
            <a:pPr algn="ctr">
              <a:spcBef>
                <a:spcPts val="240"/>
              </a:spcBef>
              <a:spcAft>
                <a:spcPts val="240"/>
              </a:spcAft>
            </a:pPr>
            <a:endParaRPr lang="es-ES" sz="1440" b="1" dirty="0">
              <a:solidFill>
                <a:srgbClr val="464646">
                  <a:alpha val="100000"/>
                </a:srgbClr>
              </a:solidFill>
              <a:latin typeface="Bahnschrift Light" panose="020B0502040204020203" pitchFamily="34" charset="0"/>
            </a:endParaRPr>
          </a:p>
          <a:p>
            <a:pPr algn="ctr">
              <a:spcBef>
                <a:spcPts val="240"/>
              </a:spcBef>
              <a:spcAft>
                <a:spcPts val="240"/>
              </a:spcAft>
            </a:pPr>
            <a:endParaRPr lang="es-ES" sz="1440" b="1" dirty="0">
              <a:solidFill>
                <a:srgbClr val="464646">
                  <a:alpha val="100000"/>
                </a:srgbClr>
              </a:solidFill>
              <a:latin typeface="Bahnschrift Light" panose="020B0502040204020203" pitchFamily="34" charset="0"/>
            </a:endParaRPr>
          </a:p>
          <a:p>
            <a:pPr algn="ctr">
              <a:spcBef>
                <a:spcPts val="240"/>
              </a:spcBef>
              <a:spcAft>
                <a:spcPts val="240"/>
              </a:spcAft>
            </a:pPr>
            <a:endParaRPr lang="es-ES" sz="1440" b="1" dirty="0">
              <a:solidFill>
                <a:srgbClr val="464646">
                  <a:alpha val="100000"/>
                </a:srgbClr>
              </a:solidFill>
              <a:latin typeface="Bahnschrift Light" panose="020B0502040204020203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-3285119" y="1539511"/>
            <a:ext cx="4572000" cy="4247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480"/>
              </a:spcBef>
              <a:spcAft>
                <a:spcPts val="480"/>
              </a:spcAft>
            </a:pPr>
            <a:endParaRPr lang="es-ES" sz="2160" dirty="0">
              <a:solidFill>
                <a:srgbClr val="FF0000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DBCCF3B-3ED6-D62F-78A3-89E6F2CBE7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45" t="30625" r="49299" b="17810"/>
          <a:stretch/>
        </p:blipFill>
        <p:spPr>
          <a:xfrm>
            <a:off x="999001" y="3796043"/>
            <a:ext cx="1526015" cy="173203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03CD3FB-2CD4-8374-21C7-3B91C1FB3DD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705" y="4040767"/>
            <a:ext cx="2939508" cy="220463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9421AE7-E6BD-BE21-4214-5B8EA16DEAC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2" y="5756775"/>
            <a:ext cx="3304574" cy="92274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600B2A0-E467-C787-E5D6-A2750E12B1A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277" y="6074787"/>
            <a:ext cx="657042" cy="65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39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8"/>
          <p:cNvCxnSpPr/>
          <p:nvPr/>
        </p:nvCxnSpPr>
        <p:spPr>
          <a:xfrm rot="5400000">
            <a:off x="-3138032" y="3449954"/>
            <a:ext cx="6968490" cy="0"/>
          </a:xfrm>
          <a:prstGeom prst="line">
            <a:avLst/>
          </a:prstGeom>
          <a:ln w="37719" cap="rnd">
            <a:solidFill>
              <a:srgbClr val="3E6F5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3"/>
          <p:cNvGrpSpPr/>
          <p:nvPr/>
        </p:nvGrpSpPr>
        <p:grpSpPr>
          <a:xfrm rot="21600000">
            <a:off x="21557" y="-34287"/>
            <a:ext cx="9144000" cy="1965506"/>
            <a:chOff x="-62946" y="-28575"/>
            <a:chExt cx="2770981" cy="5743575"/>
          </a:xfrm>
          <a:solidFill>
            <a:srgbClr val="3E6F53"/>
          </a:solidFill>
        </p:grpSpPr>
        <p:sp>
          <p:nvSpPr>
            <p:cNvPr id="2" name="Freeform 2"/>
            <p:cNvSpPr/>
            <p:nvPr/>
          </p:nvSpPr>
          <p:spPr>
            <a:xfrm>
              <a:off x="-62946" y="-28575"/>
              <a:ext cx="2770981" cy="574357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TextBox 6"/>
          <p:cNvSpPr txBox="1"/>
          <p:nvPr/>
        </p:nvSpPr>
        <p:spPr>
          <a:xfrm rot="21600000">
            <a:off x="307913" y="329603"/>
            <a:ext cx="8571288" cy="1188720"/>
          </a:xfrm>
          <a:prstGeom prst="rect">
            <a:avLst/>
          </a:prstGeom>
        </p:spPr>
        <p:txBody>
          <a:bodyPr lIns="0" tIns="64800" rIns="0" bIns="0" rtlCol="0" anchor="t"/>
          <a:lstStyle/>
          <a:p>
            <a:pPr>
              <a:lnSpc>
                <a:spcPts val="4680"/>
              </a:lnSpc>
            </a:pPr>
            <a:r>
              <a:rPr lang="es-ES" sz="3840" b="1" dirty="0">
                <a:solidFill>
                  <a:schemeClr val="bg1"/>
                </a:solidFill>
                <a:latin typeface="Bahnschrift" panose="020B0502040204020203" pitchFamily="34" charset="0"/>
              </a:rPr>
              <a:t>01.  Presentación de la organización  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>
            <a:solidFill>
              <a:srgbClr val="3E6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6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6</a:t>
            </a:fld>
            <a:endParaRPr lang="en-US"/>
          </a:p>
        </p:txBody>
      </p:sp>
      <p:sp>
        <p:nvSpPr>
          <p:cNvPr id="18" name="TextBox 11"/>
          <p:cNvSpPr txBox="1"/>
          <p:nvPr/>
        </p:nvSpPr>
        <p:spPr>
          <a:xfrm rot="21600000">
            <a:off x="654822" y="2193024"/>
            <a:ext cx="4450573" cy="4048285"/>
          </a:xfrm>
          <a:prstGeom prst="rect">
            <a:avLst/>
          </a:prstGeom>
        </p:spPr>
        <p:txBody>
          <a:bodyPr lIns="0" tIns="25920" rIns="0" bIns="0" rtlCol="0" anchor="t"/>
          <a:lstStyle>
            <a:defPPr>
              <a:defRPr lang="en-US"/>
            </a:defPPr>
            <a:lvl1pPr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defRPr sz="1400" b="0" i="1" spc="0">
                <a:solidFill>
                  <a:srgbClr val="464646">
                    <a:alpha val="100000"/>
                  </a:srgbClr>
                </a:solidFill>
                <a:latin typeface="Karla"/>
              </a:defRPr>
            </a:lvl1pPr>
          </a:lstStyle>
          <a:p>
            <a:pPr algn="just"/>
            <a:r>
              <a:rPr lang="es-ES" sz="1920" b="1" i="0" dirty="0">
                <a:solidFill>
                  <a:srgbClr val="3E6F53"/>
                </a:solidFill>
                <a:latin typeface="Bahnschrift" panose="020B0502040204020203" pitchFamily="34" charset="0"/>
              </a:rPr>
              <a:t>Historia</a:t>
            </a:r>
          </a:p>
          <a:p>
            <a:pPr algn="just"/>
            <a:r>
              <a:rPr lang="es-ES" sz="1300" i="0" dirty="0">
                <a:latin typeface="Bahnschrift Light" panose="020B0502040204020203" pitchFamily="34" charset="0"/>
              </a:rPr>
              <a:t>El Valle del Nalón nos ofrece múltiples opciones para pasar unos días de descanso, respirar aire puro, conocer las raíces y la historia de esta tierra Asturiana. Situado en el Centro se encuentra el municipio de Laviana, cuna del escritor Armando Palacio Valdés y donde se ubica su casa natal, actualmente Centro de Interpretación (Entralgo), autor de “La Aldea Perdida“, en la que hace numerosas referencias a  </a:t>
            </a:r>
            <a:r>
              <a:rPr lang="es-ES" sz="1300" i="0" dirty="0" err="1">
                <a:latin typeface="Bahnschrift Light" panose="020B0502040204020203" pitchFamily="34" charset="0"/>
              </a:rPr>
              <a:t>Canzana</a:t>
            </a:r>
            <a:r>
              <a:rPr lang="es-ES" sz="1300" i="0" dirty="0">
                <a:latin typeface="Bahnschrift Light" panose="020B0502040204020203" pitchFamily="34" charset="0"/>
              </a:rPr>
              <a:t>, pequeño pero encantador pueblo  al que se accede mediante 1.5km de carretera de montaña, fundamental para mantener la ubicación elevada y  disfrutar de espectaculares  vistas a la capital del Concejo.</a:t>
            </a:r>
          </a:p>
        </p:txBody>
      </p:sp>
      <p:grpSp>
        <p:nvGrpSpPr>
          <p:cNvPr id="20" name="Group 24"/>
          <p:cNvGrpSpPr/>
          <p:nvPr/>
        </p:nvGrpSpPr>
        <p:grpSpPr>
          <a:xfrm rot="21600000">
            <a:off x="191907" y="2295109"/>
            <a:ext cx="308610" cy="308610"/>
            <a:chOff x="2935288" y="4057650"/>
            <a:chExt cx="257175" cy="257175"/>
          </a:xfrm>
        </p:grpSpPr>
        <p:sp>
          <p:nvSpPr>
            <p:cNvPr id="21" name="Freeform 23"/>
            <p:cNvSpPr/>
            <p:nvPr/>
          </p:nvSpPr>
          <p:spPr>
            <a:xfrm>
              <a:off x="2935288" y="4057650"/>
              <a:ext cx="257175" cy="257175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175C56">
                <a:alpha val="20000"/>
              </a:srgbClr>
            </a:solidFill>
          </p:spPr>
        </p:sp>
      </p:grpSp>
      <p:grpSp>
        <p:nvGrpSpPr>
          <p:cNvPr id="22" name="Group 26"/>
          <p:cNvGrpSpPr/>
          <p:nvPr/>
        </p:nvGrpSpPr>
        <p:grpSpPr>
          <a:xfrm rot="21600000">
            <a:off x="264964" y="2363186"/>
            <a:ext cx="172458" cy="172458"/>
            <a:chOff x="2992017" y="4114380"/>
            <a:chExt cx="143715" cy="143715"/>
          </a:xfrm>
          <a:solidFill>
            <a:srgbClr val="3E6F53"/>
          </a:solidFill>
        </p:grpSpPr>
        <p:sp>
          <p:nvSpPr>
            <p:cNvPr id="23" name="Freeform 25"/>
            <p:cNvSpPr/>
            <p:nvPr/>
          </p:nvSpPr>
          <p:spPr>
            <a:xfrm>
              <a:off x="2992017" y="4114380"/>
              <a:ext cx="143715" cy="143715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0AA03607-FBBA-215C-B483-8CD39F2178F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525" y="2718286"/>
            <a:ext cx="3308346" cy="211072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CE7176F-3F0D-A9AA-5498-B9CC6A2E0C1B}"/>
              </a:ext>
            </a:extLst>
          </p:cNvPr>
          <p:cNvSpPr txBox="1"/>
          <p:nvPr/>
        </p:nvSpPr>
        <p:spPr>
          <a:xfrm>
            <a:off x="5423101" y="4954333"/>
            <a:ext cx="34031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1" u="none" strike="noStrike" kern="1200" cap="none" spc="0" normalizeH="0" baseline="0" noProof="0" dirty="0">
                <a:ln>
                  <a:noFill/>
                </a:ln>
                <a:solidFill>
                  <a:srgbClr val="3E6F53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«Sobre el pequeño cerro que lo domina en una meseta, está </a:t>
            </a:r>
            <a:r>
              <a:rPr kumimoji="0" lang="es-E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3E6F53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Canzana</a:t>
            </a:r>
            <a:r>
              <a:rPr kumimoji="0" lang="es-ES" sz="1100" b="0" i="1" u="none" strike="noStrike" kern="1200" cap="none" spc="0" normalizeH="0" baseline="0" noProof="0" dirty="0">
                <a:ln>
                  <a:noFill/>
                </a:ln>
                <a:solidFill>
                  <a:srgbClr val="3E6F53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, lugar de más caserío, rodeado de árboles, </a:t>
            </a:r>
            <a:r>
              <a:rPr kumimoji="0" lang="es-E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3E6F53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miéses</a:t>
            </a:r>
            <a:r>
              <a:rPr kumimoji="0" lang="es-ES" sz="1100" b="0" i="1" u="none" strike="noStrike" kern="1200" cap="none" spc="0" normalizeH="0" baseline="0" noProof="0" dirty="0">
                <a:ln>
                  <a:noFill/>
                </a:ln>
                <a:solidFill>
                  <a:srgbClr val="3E6F53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, prados y bosques deliciosos…»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00" b="0" i="1" u="none" strike="noStrike" kern="1200" cap="none" spc="0" normalizeH="0" baseline="0" noProof="0" dirty="0">
              <a:ln>
                <a:noFill/>
              </a:ln>
              <a:solidFill>
                <a:srgbClr val="3E6F53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u="none" strike="noStrike" kern="1200" cap="none" spc="0" normalizeH="0" baseline="0" noProof="0" dirty="0">
                <a:ln>
                  <a:noFill/>
                </a:ln>
                <a:solidFill>
                  <a:srgbClr val="3E6F53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La Aldea Perdida. Armando Palacio Valdés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027B343-76A0-526B-CF6F-0F86C0AEAF1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49" y="6074787"/>
            <a:ext cx="657042" cy="65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12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1" y="-34289"/>
            <a:ext cx="3249642" cy="6892290"/>
            <a:chOff x="-62946" y="-28575"/>
            <a:chExt cx="2770981" cy="5743575"/>
          </a:xfrm>
          <a:solidFill>
            <a:srgbClr val="3E6F53"/>
          </a:solidFill>
        </p:grpSpPr>
        <p:sp>
          <p:nvSpPr>
            <p:cNvPr id="2" name="Freeform 2"/>
            <p:cNvSpPr/>
            <p:nvPr/>
          </p:nvSpPr>
          <p:spPr>
            <a:xfrm>
              <a:off x="-62946" y="-28575"/>
              <a:ext cx="2770981" cy="574357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TextBox 6"/>
          <p:cNvSpPr txBox="1"/>
          <p:nvPr/>
        </p:nvSpPr>
        <p:spPr>
          <a:xfrm rot="21600000">
            <a:off x="114551" y="172964"/>
            <a:ext cx="3057580" cy="1188720"/>
          </a:xfrm>
          <a:prstGeom prst="rect">
            <a:avLst/>
          </a:prstGeom>
        </p:spPr>
        <p:txBody>
          <a:bodyPr lIns="0" tIns="64800" rIns="0" bIns="0" rtlCol="0" anchor="t"/>
          <a:lstStyle/>
          <a:p>
            <a:pPr>
              <a:lnSpc>
                <a:spcPts val="4680"/>
              </a:lnSpc>
            </a:pPr>
            <a:r>
              <a:rPr lang="es-ES" sz="3840" b="1" dirty="0">
                <a:solidFill>
                  <a:schemeClr val="bg1"/>
                </a:solidFill>
                <a:latin typeface="Bahnschrift" panose="020B0502040204020203" pitchFamily="34" charset="0"/>
              </a:rPr>
              <a:t>01. </a:t>
            </a:r>
          </a:p>
          <a:p>
            <a:pPr algn="l"/>
            <a:r>
              <a:rPr lang="es-ES" sz="2880" b="1" dirty="0">
                <a:solidFill>
                  <a:schemeClr val="bg1"/>
                </a:solidFill>
                <a:latin typeface="Bahnschrift" panose="020B0502040204020203" pitchFamily="34" charset="0"/>
              </a:rPr>
              <a:t>Presentación de la organización  </a:t>
            </a:r>
          </a:p>
          <a:p>
            <a:pPr algn="l"/>
            <a:endParaRPr lang="es-ES" sz="1100" b="1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r>
              <a:rPr lang="es-ES" b="1" dirty="0">
                <a:solidFill>
                  <a:schemeClr val="bg1"/>
                </a:solidFill>
                <a:latin typeface="Bahnschrift" panose="020B0502040204020203" pitchFamily="34" charset="0"/>
              </a:rPr>
              <a:t>Actividades, marcas y servicios.  </a:t>
            </a:r>
          </a:p>
          <a:p>
            <a:pPr algn="l"/>
            <a:endParaRPr lang="es-ES" sz="288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 rot="21600000">
            <a:off x="3985260" y="389780"/>
            <a:ext cx="4675816" cy="5709322"/>
          </a:xfrm>
          <a:prstGeom prst="rect">
            <a:avLst/>
          </a:prstGeom>
        </p:spPr>
        <p:txBody>
          <a:bodyPr lIns="0" tIns="25920" rIns="0" bIns="0" rtlCol="0" anchor="t"/>
          <a:lstStyle/>
          <a:p>
            <a:pPr algn="just">
              <a:spcBef>
                <a:spcPts val="480"/>
              </a:spcBef>
              <a:spcAft>
                <a:spcPts val="480"/>
              </a:spcAft>
            </a:pPr>
            <a:r>
              <a:rPr lang="es-ES" sz="1920" b="1" dirty="0">
                <a:solidFill>
                  <a:srgbClr val="3E6F53"/>
                </a:solidFill>
                <a:latin typeface="Bahnschrift" panose="020B0502040204020203" pitchFamily="34" charset="0"/>
              </a:rPr>
              <a:t>Entorno</a:t>
            </a:r>
            <a:endParaRPr lang="es-ES" sz="1300" dirty="0">
              <a:solidFill>
                <a:srgbClr val="464646">
                  <a:alpha val="100000"/>
                </a:srgbClr>
              </a:solidFill>
              <a:latin typeface="Bahnschrift Light" panose="020B0502040204020203" pitchFamily="34" charset="0"/>
            </a:endParaRP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Laviana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 pueden realizar múltiples actividades de senderismo como el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Trail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Picu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Vara,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Foces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Raigosu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 Peña Mea, Ojo de Buey, rutas BTT, circuitos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pump-track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escalada deportiva, escalada en roca, pesca , caza y fiestas populares (Descenso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Floklórico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Nalón, declarada de  interés turístico nacional).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endParaRPr lang="es-ES" sz="1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Queremos destacar el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Trail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Picu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Vara, dado que tiene salida y llegada desde el Hotel Restaurante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Canzana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Es un recorrido de 11 kilómetros por los caminos montañosos del entorno del </a:t>
            </a:r>
            <a:r>
              <a:rPr lang="es-ES" sz="1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Picu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Vara con un desnivel acumulado de 1200 metros. 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endParaRPr lang="es-E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endParaRPr lang="es-ES" sz="1300" dirty="0">
              <a:solidFill>
                <a:srgbClr val="464646">
                  <a:alpha val="100000"/>
                </a:srgbClr>
              </a:solidFill>
              <a:latin typeface="Bahnschrift Light" panose="020B0502040204020203" pitchFamily="34" charset="0"/>
            </a:endParaRPr>
          </a:p>
        </p:txBody>
      </p:sp>
      <p:cxnSp>
        <p:nvCxnSpPr>
          <p:cNvPr id="18" name="Straight Connector 18"/>
          <p:cNvCxnSpPr/>
          <p:nvPr/>
        </p:nvCxnSpPr>
        <p:spPr>
          <a:xfrm rot="5400000">
            <a:off x="192405" y="3471138"/>
            <a:ext cx="6968490" cy="0"/>
          </a:xfrm>
          <a:prstGeom prst="line">
            <a:avLst/>
          </a:prstGeom>
          <a:ln w="37719" cap="rnd">
            <a:solidFill>
              <a:srgbClr val="3E6F5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8"/>
          <p:cNvGrpSpPr/>
          <p:nvPr/>
        </p:nvGrpSpPr>
        <p:grpSpPr>
          <a:xfrm rot="21600000">
            <a:off x="3522345" y="432170"/>
            <a:ext cx="308610" cy="308610"/>
            <a:chOff x="2935288" y="523875"/>
            <a:chExt cx="257175" cy="257175"/>
          </a:xfrm>
        </p:grpSpPr>
        <p:sp>
          <p:nvSpPr>
            <p:cNvPr id="27" name="Freeform 27"/>
            <p:cNvSpPr/>
            <p:nvPr/>
          </p:nvSpPr>
          <p:spPr>
            <a:xfrm>
              <a:off x="2935288" y="523875"/>
              <a:ext cx="257175" cy="257175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175C56">
                <a:alpha val="20000"/>
              </a:srgbClr>
            </a:solidFill>
          </p:spPr>
        </p:sp>
      </p:grpSp>
      <p:grpSp>
        <p:nvGrpSpPr>
          <p:cNvPr id="30" name="Group 30"/>
          <p:cNvGrpSpPr/>
          <p:nvPr/>
        </p:nvGrpSpPr>
        <p:grpSpPr>
          <a:xfrm rot="21600000">
            <a:off x="3590421" y="500246"/>
            <a:ext cx="172458" cy="172458"/>
            <a:chOff x="2992017" y="580605"/>
            <a:chExt cx="143715" cy="143715"/>
          </a:xfrm>
          <a:solidFill>
            <a:srgbClr val="0098CD"/>
          </a:solidFill>
        </p:grpSpPr>
        <p:sp>
          <p:nvSpPr>
            <p:cNvPr id="29" name="Freeform 29"/>
            <p:cNvSpPr/>
            <p:nvPr/>
          </p:nvSpPr>
          <p:spPr>
            <a:xfrm>
              <a:off x="2992017" y="580605"/>
              <a:ext cx="143715" cy="143715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3E6F53"/>
            </a:solidFill>
          </p:spPr>
        </p:sp>
      </p:grpSp>
      <p:sp>
        <p:nvSpPr>
          <p:cNvPr id="35" name="Rectángulo 34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>
            <a:solidFill>
              <a:srgbClr val="3E6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60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7</a:t>
            </a:fld>
            <a:endParaRPr lang="en-US" dirty="0"/>
          </a:p>
        </p:txBody>
      </p:sp>
      <p:pic>
        <p:nvPicPr>
          <p:cNvPr id="9" name="Imagen 8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356A545B-216A-A5D5-3F1F-3CE0D90F6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" t="11539" r="84055" b="62375"/>
          <a:stretch>
            <a:fillRect/>
          </a:stretch>
        </p:blipFill>
        <p:spPr bwMode="auto">
          <a:xfrm>
            <a:off x="3923931" y="6099102"/>
            <a:ext cx="532952" cy="57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639" y="3445489"/>
            <a:ext cx="2123388" cy="300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28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8"/>
          <p:cNvCxnSpPr/>
          <p:nvPr/>
        </p:nvCxnSpPr>
        <p:spPr>
          <a:xfrm rot="5400000">
            <a:off x="-3138032" y="3449954"/>
            <a:ext cx="6968490" cy="0"/>
          </a:xfrm>
          <a:prstGeom prst="line">
            <a:avLst/>
          </a:prstGeom>
          <a:ln w="37719" cap="rnd">
            <a:solidFill>
              <a:srgbClr val="3E6F5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3"/>
          <p:cNvGrpSpPr/>
          <p:nvPr/>
        </p:nvGrpSpPr>
        <p:grpSpPr>
          <a:xfrm rot="21600000">
            <a:off x="21557" y="-34287"/>
            <a:ext cx="9144000" cy="1965506"/>
            <a:chOff x="-62946" y="-28575"/>
            <a:chExt cx="2770981" cy="5743575"/>
          </a:xfrm>
          <a:solidFill>
            <a:srgbClr val="3E6F53"/>
          </a:solidFill>
        </p:grpSpPr>
        <p:sp>
          <p:nvSpPr>
            <p:cNvPr id="2" name="Freeform 2"/>
            <p:cNvSpPr/>
            <p:nvPr/>
          </p:nvSpPr>
          <p:spPr>
            <a:xfrm>
              <a:off x="-62946" y="-28575"/>
              <a:ext cx="2770981" cy="574357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TextBox 6"/>
          <p:cNvSpPr txBox="1"/>
          <p:nvPr/>
        </p:nvSpPr>
        <p:spPr>
          <a:xfrm rot="21600000">
            <a:off x="307913" y="181315"/>
            <a:ext cx="8571288" cy="1188720"/>
          </a:xfrm>
          <a:prstGeom prst="rect">
            <a:avLst/>
          </a:prstGeom>
        </p:spPr>
        <p:txBody>
          <a:bodyPr lIns="0" tIns="64800" rIns="0" bIns="0" rtlCol="0" anchor="t"/>
          <a:lstStyle/>
          <a:p>
            <a:pPr>
              <a:lnSpc>
                <a:spcPts val="4680"/>
              </a:lnSpc>
            </a:pPr>
            <a:r>
              <a:rPr lang="es-ES" sz="3840" b="1" dirty="0">
                <a:solidFill>
                  <a:schemeClr val="bg1"/>
                </a:solidFill>
                <a:latin typeface="Bahnschrift" panose="020B0502040204020203" pitchFamily="34" charset="0"/>
              </a:rPr>
              <a:t>01. </a:t>
            </a:r>
          </a:p>
          <a:p>
            <a:pPr>
              <a:lnSpc>
                <a:spcPts val="4680"/>
              </a:lnSpc>
            </a:pPr>
            <a:r>
              <a:rPr lang="es-ES" sz="3840" b="1" dirty="0">
                <a:solidFill>
                  <a:schemeClr val="bg1"/>
                </a:solidFill>
                <a:latin typeface="Bahnschrift" panose="020B0502040204020203" pitchFamily="34" charset="0"/>
              </a:rPr>
              <a:t>Presentación de la organización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>
            <a:solidFill>
              <a:srgbClr val="3E6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6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0599" y="6558619"/>
            <a:ext cx="2060830" cy="365734"/>
          </a:xfrm>
        </p:spPr>
        <p:txBody>
          <a:bodyPr/>
          <a:lstStyle/>
          <a:p>
            <a:fld id="{1C9672CF-3E8F-2847-9E6D-9BC391C8251B}" type="slidenum">
              <a:rPr lang="en-US" smtClean="0"/>
              <a:t>8</a:t>
            </a:fld>
            <a:endParaRPr lang="en-US"/>
          </a:p>
        </p:txBody>
      </p:sp>
      <p:sp>
        <p:nvSpPr>
          <p:cNvPr id="18" name="TextBox 11"/>
          <p:cNvSpPr txBox="1"/>
          <p:nvPr/>
        </p:nvSpPr>
        <p:spPr>
          <a:xfrm rot="21600000">
            <a:off x="653616" y="2220776"/>
            <a:ext cx="5008998" cy="4048285"/>
          </a:xfrm>
          <a:prstGeom prst="rect">
            <a:avLst/>
          </a:prstGeom>
        </p:spPr>
        <p:txBody>
          <a:bodyPr lIns="0" tIns="25920" rIns="0" bIns="0" rtlCol="0" anchor="t"/>
          <a:lstStyle>
            <a:defPPr>
              <a:defRPr lang="en-US"/>
            </a:defPPr>
            <a:lvl1pPr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defRPr sz="1400" b="0" i="1" spc="0">
                <a:solidFill>
                  <a:srgbClr val="464646">
                    <a:alpha val="100000"/>
                  </a:srgbClr>
                </a:solidFill>
                <a:latin typeface="Karla"/>
              </a:defRPr>
            </a:lvl1pPr>
          </a:lstStyle>
          <a:p>
            <a:pPr algn="just"/>
            <a:r>
              <a:rPr lang="es-ES" sz="1920" b="1" i="0" dirty="0">
                <a:solidFill>
                  <a:srgbClr val="3E6F53"/>
                </a:solidFill>
                <a:latin typeface="Bahnschrift" panose="020B0502040204020203" pitchFamily="34" charset="0"/>
              </a:rPr>
              <a:t>Restaurante, eventos, espacios </a:t>
            </a:r>
            <a:r>
              <a:rPr lang="es-ES" sz="1920" b="1" i="0" dirty="0" err="1">
                <a:solidFill>
                  <a:srgbClr val="3E6F53"/>
                </a:solidFill>
                <a:latin typeface="Bahnschrift" panose="020B0502040204020203" pitchFamily="34" charset="0"/>
              </a:rPr>
              <a:t>chillout</a:t>
            </a:r>
            <a:r>
              <a:rPr lang="es-ES" sz="1920" b="1" i="0" dirty="0">
                <a:solidFill>
                  <a:srgbClr val="3E6F53"/>
                </a:solidFill>
                <a:latin typeface="Bahnschrift" panose="020B0502040204020203" pitchFamily="34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s-ES" sz="1300" i="0" dirty="0">
                <a:latin typeface="Bahnschrift Light" panose="020B0502040204020203" pitchFamily="34" charset="0"/>
              </a:rPr>
              <a:t>Nuestro </a:t>
            </a:r>
            <a:r>
              <a:rPr lang="es-ES" sz="1300" b="1" i="0" dirty="0">
                <a:latin typeface="Bahnschrift Light" panose="020B0502040204020203" pitchFamily="34" charset="0"/>
              </a:rPr>
              <a:t>restaurante</a:t>
            </a:r>
            <a:r>
              <a:rPr lang="es-ES" sz="1300" i="0" dirty="0">
                <a:latin typeface="Bahnschrift Light" panose="020B0502040204020203" pitchFamily="34" charset="0"/>
              </a:rPr>
              <a:t> ofrece una amplia oferta gastronómica que fusiona  platos tradicionales de la cocina asturiana con  nuevos  sabores y texturas.</a:t>
            </a:r>
          </a:p>
          <a:p>
            <a:pPr algn="just">
              <a:lnSpc>
                <a:spcPct val="100000"/>
              </a:lnSpc>
            </a:pPr>
            <a:r>
              <a:rPr lang="es-ES" sz="1300" i="0" dirty="0">
                <a:latin typeface="Bahnschrift Light" panose="020B0502040204020203" pitchFamily="34" charset="0"/>
              </a:rPr>
              <a:t>Además, contamos con salones privados para </a:t>
            </a:r>
            <a:r>
              <a:rPr lang="es-ES" sz="1300" b="1" i="0" dirty="0">
                <a:latin typeface="Bahnschrift Light" panose="020B0502040204020203" pitchFamily="34" charset="0"/>
              </a:rPr>
              <a:t>eventos</a:t>
            </a:r>
            <a:r>
              <a:rPr lang="es-ES" sz="1300" i="0" dirty="0">
                <a:latin typeface="Bahnschrift Light" panose="020B0502040204020203" pitchFamily="34" charset="0"/>
              </a:rPr>
              <a:t> desde 25 a 150 personas, jardines, terraza exterior e interior, carpa polivalente, hotel  y zona infantil para adaptar nuestro espacio a sus necesidades en cada momento.</a:t>
            </a:r>
          </a:p>
          <a:p>
            <a:pPr algn="just">
              <a:lnSpc>
                <a:spcPct val="100000"/>
              </a:lnSpc>
            </a:pPr>
            <a:r>
              <a:rPr lang="es-ES" sz="1300" i="0" dirty="0">
                <a:latin typeface="Bahnschrift Light" panose="020B0502040204020203" pitchFamily="34" charset="0"/>
              </a:rPr>
              <a:t>Disponemos de personal 100% local que asesora a los clientes sobre la variedad de menús y soluciones personalizadas a medida para el evento que quiera realizar.</a:t>
            </a:r>
          </a:p>
          <a:p>
            <a:pPr algn="just">
              <a:lnSpc>
                <a:spcPct val="100000"/>
              </a:lnSpc>
            </a:pPr>
            <a:r>
              <a:rPr lang="es-ES" sz="1300" i="0" dirty="0">
                <a:latin typeface="Bahnschrift Light" panose="020B0502040204020203" pitchFamily="34" charset="0"/>
              </a:rPr>
              <a:t>En los </a:t>
            </a:r>
            <a:r>
              <a:rPr lang="es-ES" sz="1300" b="1" i="0" dirty="0">
                <a:latin typeface="Bahnschrift Light" panose="020B0502040204020203" pitchFamily="34" charset="0"/>
              </a:rPr>
              <a:t>espacios </a:t>
            </a:r>
            <a:r>
              <a:rPr lang="es-ES" sz="1300" b="1" i="0" dirty="0" err="1">
                <a:latin typeface="Bahnschrift Light" panose="020B0502040204020203" pitchFamily="34" charset="0"/>
              </a:rPr>
              <a:t>chillout</a:t>
            </a:r>
            <a:r>
              <a:rPr lang="es-ES" sz="1300" b="1" i="0" dirty="0">
                <a:latin typeface="Bahnschrift Light" panose="020B0502040204020203" pitchFamily="34" charset="0"/>
              </a:rPr>
              <a:t> </a:t>
            </a:r>
            <a:r>
              <a:rPr lang="es-ES" sz="1300" i="0" dirty="0">
                <a:latin typeface="Bahnschrift Light" panose="020B0502040204020203" pitchFamily="34" charset="0"/>
              </a:rPr>
              <a:t>de </a:t>
            </a:r>
            <a:r>
              <a:rPr lang="es-ES" sz="1300" i="0" dirty="0" err="1">
                <a:latin typeface="Bahnschrift Light" panose="020B0502040204020203" pitchFamily="34" charset="0"/>
              </a:rPr>
              <a:t>Canzana</a:t>
            </a:r>
            <a:r>
              <a:rPr lang="es-ES" sz="1300" i="0" dirty="0">
                <a:latin typeface="Bahnschrift Light" panose="020B0502040204020203" pitchFamily="34" charset="0"/>
              </a:rPr>
              <a:t>. tenemos música, carta gourmet, servicio profesional, </a:t>
            </a:r>
            <a:r>
              <a:rPr lang="es-ES" sz="1300" i="0" dirty="0" err="1">
                <a:latin typeface="Bahnschrift Light" panose="020B0502040204020203" pitchFamily="34" charset="0"/>
              </a:rPr>
              <a:t>coctelería</a:t>
            </a:r>
            <a:r>
              <a:rPr lang="es-ES" sz="1300" i="0" dirty="0">
                <a:latin typeface="Bahnschrift Light" panose="020B0502040204020203" pitchFamily="34" charset="0"/>
              </a:rPr>
              <a:t>, </a:t>
            </a:r>
            <a:r>
              <a:rPr lang="es-ES" sz="1300" i="0" dirty="0" err="1">
                <a:latin typeface="Bahnschrift Light" panose="020B0502040204020203" pitchFamily="34" charset="0"/>
              </a:rPr>
              <a:t>etc</a:t>
            </a:r>
            <a:r>
              <a:rPr lang="es-ES" sz="1300" i="0" dirty="0">
                <a:latin typeface="Bahnschrift Light" panose="020B0502040204020203" pitchFamily="34" charset="0"/>
              </a:rPr>
              <a:t>, ideal para desconectar. </a:t>
            </a:r>
          </a:p>
        </p:txBody>
      </p:sp>
      <p:grpSp>
        <p:nvGrpSpPr>
          <p:cNvPr id="20" name="Group 24"/>
          <p:cNvGrpSpPr/>
          <p:nvPr/>
        </p:nvGrpSpPr>
        <p:grpSpPr>
          <a:xfrm rot="21600000">
            <a:off x="191908" y="2324360"/>
            <a:ext cx="308610" cy="308610"/>
            <a:chOff x="2935288" y="4057650"/>
            <a:chExt cx="257175" cy="257175"/>
          </a:xfrm>
        </p:grpSpPr>
        <p:sp>
          <p:nvSpPr>
            <p:cNvPr id="21" name="Freeform 23"/>
            <p:cNvSpPr/>
            <p:nvPr/>
          </p:nvSpPr>
          <p:spPr>
            <a:xfrm>
              <a:off x="2935288" y="4057650"/>
              <a:ext cx="257175" cy="257175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175C56">
                <a:alpha val="20000"/>
              </a:srgbClr>
            </a:solidFill>
          </p:spPr>
        </p:sp>
      </p:grpSp>
      <p:grpSp>
        <p:nvGrpSpPr>
          <p:cNvPr id="22" name="Group 26"/>
          <p:cNvGrpSpPr/>
          <p:nvPr/>
        </p:nvGrpSpPr>
        <p:grpSpPr>
          <a:xfrm rot="21600000">
            <a:off x="252610" y="2392436"/>
            <a:ext cx="172458" cy="172458"/>
            <a:chOff x="2992017" y="4114380"/>
            <a:chExt cx="143715" cy="143715"/>
          </a:xfrm>
          <a:solidFill>
            <a:srgbClr val="3E6F53"/>
          </a:solidFill>
        </p:grpSpPr>
        <p:sp>
          <p:nvSpPr>
            <p:cNvPr id="23" name="Freeform 25"/>
            <p:cNvSpPr/>
            <p:nvPr/>
          </p:nvSpPr>
          <p:spPr>
            <a:xfrm>
              <a:off x="2992017" y="4114380"/>
              <a:ext cx="143715" cy="143715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F027B343-76A0-526B-CF6F-0F86C0AEAF1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63" y="6174168"/>
            <a:ext cx="657042" cy="65789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3DBE4FB-6B76-F83B-7222-AE3E1E93715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066" y="2032035"/>
            <a:ext cx="2159736" cy="143711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E88798A-8B50-F74E-7CDF-E272689E60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311" t="28037" r="19029" b="24269"/>
          <a:stretch/>
        </p:blipFill>
        <p:spPr>
          <a:xfrm>
            <a:off x="6116066" y="3566971"/>
            <a:ext cx="2159736" cy="129737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15F705D-D254-0100-D2A9-6B62D319831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066" y="4962166"/>
            <a:ext cx="2159736" cy="1619801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64964" y="1269333"/>
            <a:ext cx="3613490" cy="695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680"/>
              </a:lnSpc>
            </a:pPr>
            <a:r>
              <a:rPr lang="es-ES" b="1" dirty="0">
                <a:solidFill>
                  <a:schemeClr val="bg1"/>
                </a:solidFill>
                <a:latin typeface="Bahnschrift" panose="020B0502040204020203" pitchFamily="34" charset="0"/>
              </a:rPr>
              <a:t>Actividades, marcas y servicios.  </a:t>
            </a:r>
          </a:p>
        </p:txBody>
      </p:sp>
    </p:spTree>
    <p:extLst>
      <p:ext uri="{BB962C8B-B14F-4D97-AF65-F5344CB8AC3E}">
        <p14:creationId xmlns:p14="http://schemas.microsoft.com/office/powerpoint/2010/main" val="2780608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8"/>
          <p:cNvCxnSpPr/>
          <p:nvPr/>
        </p:nvCxnSpPr>
        <p:spPr>
          <a:xfrm rot="5400000">
            <a:off x="-3138032" y="3449954"/>
            <a:ext cx="6968490" cy="0"/>
          </a:xfrm>
          <a:prstGeom prst="line">
            <a:avLst/>
          </a:prstGeom>
          <a:ln w="37719" cap="rnd">
            <a:solidFill>
              <a:srgbClr val="3E6F5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3"/>
          <p:cNvGrpSpPr/>
          <p:nvPr/>
        </p:nvGrpSpPr>
        <p:grpSpPr>
          <a:xfrm rot="21600000">
            <a:off x="21557" y="-34287"/>
            <a:ext cx="9144000" cy="1965506"/>
            <a:chOff x="-62946" y="-28575"/>
            <a:chExt cx="2770981" cy="5743575"/>
          </a:xfrm>
          <a:solidFill>
            <a:srgbClr val="3E6F53"/>
          </a:solidFill>
        </p:grpSpPr>
        <p:sp>
          <p:nvSpPr>
            <p:cNvPr id="2" name="Freeform 2"/>
            <p:cNvSpPr/>
            <p:nvPr/>
          </p:nvSpPr>
          <p:spPr>
            <a:xfrm>
              <a:off x="-62946" y="-28575"/>
              <a:ext cx="2770981" cy="574357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TextBox 6"/>
          <p:cNvSpPr txBox="1"/>
          <p:nvPr/>
        </p:nvSpPr>
        <p:spPr>
          <a:xfrm rot="21600000">
            <a:off x="307913" y="329603"/>
            <a:ext cx="8571288" cy="1188720"/>
          </a:xfrm>
          <a:prstGeom prst="rect">
            <a:avLst/>
          </a:prstGeom>
        </p:spPr>
        <p:txBody>
          <a:bodyPr lIns="0" tIns="64800" rIns="0" bIns="0" rtlCol="0" anchor="t"/>
          <a:lstStyle/>
          <a:p>
            <a:pPr>
              <a:lnSpc>
                <a:spcPts val="4680"/>
              </a:lnSpc>
            </a:pPr>
            <a:r>
              <a:rPr lang="es-ES" sz="3840" b="1" dirty="0">
                <a:solidFill>
                  <a:schemeClr val="bg1"/>
                </a:solidFill>
                <a:latin typeface="Bahnschrift" panose="020B0502040204020203" pitchFamily="34" charset="0"/>
              </a:rPr>
              <a:t>01.  Presentación de la organización  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0" y="-34289"/>
            <a:ext cx="9144000" cy="6892290"/>
          </a:xfrm>
          <a:prstGeom prst="rect">
            <a:avLst/>
          </a:prstGeom>
          <a:noFill/>
          <a:ln w="76200">
            <a:solidFill>
              <a:srgbClr val="3E6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6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9</a:t>
            </a:fld>
            <a:endParaRPr lang="en-US"/>
          </a:p>
        </p:txBody>
      </p:sp>
      <p:sp>
        <p:nvSpPr>
          <p:cNvPr id="18" name="TextBox 11"/>
          <p:cNvSpPr txBox="1"/>
          <p:nvPr/>
        </p:nvSpPr>
        <p:spPr>
          <a:xfrm rot="21600000">
            <a:off x="654823" y="2193024"/>
            <a:ext cx="3338983" cy="4048285"/>
          </a:xfrm>
          <a:prstGeom prst="rect">
            <a:avLst/>
          </a:prstGeom>
        </p:spPr>
        <p:txBody>
          <a:bodyPr lIns="0" tIns="25920" rIns="0" bIns="0" rtlCol="0" anchor="t"/>
          <a:lstStyle>
            <a:defPPr>
              <a:defRPr lang="en-US"/>
            </a:defPPr>
            <a:lvl1pPr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defRPr sz="1400" b="0" i="1" spc="0">
                <a:solidFill>
                  <a:srgbClr val="464646">
                    <a:alpha val="100000"/>
                  </a:srgbClr>
                </a:solidFill>
                <a:latin typeface="Karla"/>
              </a:defRPr>
            </a:lvl1pPr>
          </a:lstStyle>
          <a:p>
            <a:pPr algn="just"/>
            <a:r>
              <a:rPr lang="es-ES" sz="1920" b="1" i="0" dirty="0">
                <a:solidFill>
                  <a:srgbClr val="3E6F53"/>
                </a:solidFill>
                <a:latin typeface="Bahnschrift" panose="020B0502040204020203" pitchFamily="34" charset="0"/>
              </a:rPr>
              <a:t>Organigrama</a:t>
            </a:r>
          </a:p>
          <a:p>
            <a:pPr algn="just">
              <a:lnSpc>
                <a:spcPct val="100000"/>
              </a:lnSpc>
            </a:pPr>
            <a:endParaRPr lang="es-ES" sz="1320" i="0" dirty="0">
              <a:latin typeface="Bahnschrift Light" panose="020B0502040204020203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s-ES" sz="1260" i="0" dirty="0">
              <a:latin typeface="Bahnschrift Light" panose="020B0502040204020203" pitchFamily="34" charset="0"/>
            </a:endParaRPr>
          </a:p>
        </p:txBody>
      </p:sp>
      <p:grpSp>
        <p:nvGrpSpPr>
          <p:cNvPr id="20" name="Group 24"/>
          <p:cNvGrpSpPr/>
          <p:nvPr/>
        </p:nvGrpSpPr>
        <p:grpSpPr>
          <a:xfrm rot="21600000">
            <a:off x="191907" y="2295109"/>
            <a:ext cx="308610" cy="308610"/>
            <a:chOff x="2935288" y="4057650"/>
            <a:chExt cx="257175" cy="257175"/>
          </a:xfrm>
        </p:grpSpPr>
        <p:sp>
          <p:nvSpPr>
            <p:cNvPr id="21" name="Freeform 23"/>
            <p:cNvSpPr/>
            <p:nvPr/>
          </p:nvSpPr>
          <p:spPr>
            <a:xfrm>
              <a:off x="2935288" y="4057650"/>
              <a:ext cx="257175" cy="257175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175C56">
                <a:alpha val="20000"/>
              </a:srgbClr>
            </a:solidFill>
          </p:spPr>
        </p:sp>
      </p:grpSp>
      <p:grpSp>
        <p:nvGrpSpPr>
          <p:cNvPr id="22" name="Group 26"/>
          <p:cNvGrpSpPr/>
          <p:nvPr/>
        </p:nvGrpSpPr>
        <p:grpSpPr>
          <a:xfrm rot="21600000">
            <a:off x="264964" y="2363186"/>
            <a:ext cx="172458" cy="172458"/>
            <a:chOff x="2992017" y="4114380"/>
            <a:chExt cx="143715" cy="143715"/>
          </a:xfrm>
          <a:solidFill>
            <a:srgbClr val="3E6F53"/>
          </a:solidFill>
        </p:grpSpPr>
        <p:sp>
          <p:nvSpPr>
            <p:cNvPr id="23" name="Freeform 25"/>
            <p:cNvSpPr/>
            <p:nvPr/>
          </p:nvSpPr>
          <p:spPr>
            <a:xfrm>
              <a:off x="2992017" y="4114380"/>
              <a:ext cx="143715" cy="143715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0D86BF06-379A-5F79-E9DA-89FC4B2A036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49" y="6074787"/>
            <a:ext cx="657042" cy="657892"/>
          </a:xfrm>
          <a:prstGeom prst="rect">
            <a:avLst/>
          </a:prstGeom>
        </p:spPr>
      </p:pic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E7558F54-404C-803D-454C-F4C8EDD1A3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9000250"/>
              </p:ext>
            </p:extLst>
          </p:nvPr>
        </p:nvGraphicFramePr>
        <p:xfrm>
          <a:off x="1564707" y="236261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962234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royectos">
      <a:majorFont>
        <a:latin typeface="Bahnschrift"/>
        <a:ea typeface=""/>
        <a:cs typeface=""/>
      </a:majorFont>
      <a:minorFont>
        <a:latin typeface="Bahnschrif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1180</TotalTime>
  <Words>4343</Words>
  <Application>Microsoft Office PowerPoint</Application>
  <PresentationFormat>Presentación en pantalla (4:3)</PresentationFormat>
  <Paragraphs>617</Paragraphs>
  <Slides>48</Slides>
  <Notes>42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48</vt:i4>
      </vt:variant>
    </vt:vector>
  </HeadingPairs>
  <TitlesOfParts>
    <vt:vector size="57" baseType="lpstr">
      <vt:lpstr>Arial</vt:lpstr>
      <vt:lpstr>Bahnschrift</vt:lpstr>
      <vt:lpstr>Bahnschrift Light</vt:lpstr>
      <vt:lpstr>Calibri</vt:lpstr>
      <vt:lpstr>Calibri Light</vt:lpstr>
      <vt:lpstr>Karla</vt:lpstr>
      <vt:lpstr>Times New Roman</vt:lpstr>
      <vt:lpstr>Office Theme</vt:lpstr>
      <vt:lpstr>1_Office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ALFREDO GARCIA RUEDA</dc:creator>
  <cp:lastModifiedBy>Recep</cp:lastModifiedBy>
  <cp:revision>39</cp:revision>
  <dcterms:created xsi:type="dcterms:W3CDTF">2022-10-10T14:51:12Z</dcterms:created>
  <dcterms:modified xsi:type="dcterms:W3CDTF">2023-12-13T13:47:31Z</dcterms:modified>
</cp:coreProperties>
</file>